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notesSlides/notesSlide11.xml" ContentType="application/vnd.openxmlformats-officedocument.presentationml.notesSlide+xml"/>
  <Override PartName="/ppt/ink/ink6.xml" ContentType="application/inkml+xml"/>
  <Override PartName="/ppt/notesSlides/notesSlide12.xml" ContentType="application/vnd.openxmlformats-officedocument.presentationml.notesSlide+xml"/>
  <Override PartName="/ppt/ink/ink7.xml" ContentType="application/inkml+xml"/>
  <Override PartName="/ppt/notesSlides/notesSlide13.xml" ContentType="application/vnd.openxmlformats-officedocument.presentationml.notesSlide+xml"/>
  <Override PartName="/ppt/ink/ink8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9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8" r:id="rId3"/>
    <p:sldId id="260" r:id="rId4"/>
    <p:sldId id="519" r:id="rId5"/>
    <p:sldId id="520" r:id="rId6"/>
    <p:sldId id="274" r:id="rId7"/>
    <p:sldId id="359" r:id="rId8"/>
    <p:sldId id="277" r:id="rId9"/>
    <p:sldId id="535" r:id="rId10"/>
    <p:sldId id="464" r:id="rId11"/>
    <p:sldId id="521" r:id="rId12"/>
    <p:sldId id="261" r:id="rId13"/>
    <p:sldId id="271" r:id="rId14"/>
    <p:sldId id="267" r:id="rId15"/>
    <p:sldId id="363" r:id="rId16"/>
    <p:sldId id="281" r:id="rId17"/>
    <p:sldId id="285" r:id="rId18"/>
    <p:sldId id="286" r:id="rId19"/>
    <p:sldId id="301" r:id="rId20"/>
    <p:sldId id="364" r:id="rId21"/>
    <p:sldId id="536" r:id="rId22"/>
    <p:sldId id="537" r:id="rId23"/>
    <p:sldId id="337" r:id="rId24"/>
    <p:sldId id="387" r:id="rId25"/>
    <p:sldId id="380" r:id="rId26"/>
    <p:sldId id="538" r:id="rId27"/>
    <p:sldId id="275" r:id="rId28"/>
    <p:sldId id="539" r:id="rId29"/>
    <p:sldId id="540" r:id="rId30"/>
    <p:sldId id="525" r:id="rId31"/>
    <p:sldId id="272" r:id="rId32"/>
    <p:sldId id="526" r:id="rId33"/>
    <p:sldId id="276" r:id="rId34"/>
    <p:sldId id="322" r:id="rId35"/>
    <p:sldId id="527" r:id="rId36"/>
    <p:sldId id="282" r:id="rId37"/>
    <p:sldId id="530" r:id="rId38"/>
    <p:sldId id="278" r:id="rId39"/>
    <p:sldId id="279" r:id="rId40"/>
    <p:sldId id="531" r:id="rId41"/>
    <p:sldId id="280" r:id="rId42"/>
    <p:sldId id="454" r:id="rId43"/>
    <p:sldId id="283" r:id="rId44"/>
    <p:sldId id="284" r:id="rId45"/>
    <p:sldId id="532" r:id="rId46"/>
    <p:sldId id="533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300" r:id="rId56"/>
    <p:sldId id="534" r:id="rId57"/>
    <p:sldId id="295" r:id="rId58"/>
    <p:sldId id="296" r:id="rId59"/>
    <p:sldId id="351" r:id="rId60"/>
    <p:sldId id="541" r:id="rId61"/>
    <p:sldId id="543" r:id="rId62"/>
    <p:sldId id="297" r:id="rId63"/>
    <p:sldId id="298" r:id="rId64"/>
    <p:sldId id="299" r:id="rId6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8" autoAdjust="0"/>
    <p:restoredTop sz="94660"/>
  </p:normalViewPr>
  <p:slideViewPr>
    <p:cSldViewPr snapToGrid="0">
      <p:cViewPr varScale="1">
        <p:scale>
          <a:sx n="70" d="100"/>
          <a:sy n="70" d="100"/>
        </p:scale>
        <p:origin x="38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2T22:02:16.2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0 171 24575,'1'-4'0,"1"1"0,-1-1 0,1 1 0,0 0 0,-1-1 0,2 1 0,-1 0 0,0 0 0,1 0 0,-1 0 0,1 1 0,4-5 0,4-4 0,0 0 0,-1 1 0,2 0 0,-1 0 0,1 1 0,1 1 0,-1 0 0,1 0 0,1 1 0,-1 1 0,1 1 0,1 0 0,-1 0 0,0 2 0,1-1 0,0 2 0,0 0 0,0 1 0,19 1 0,-16 1 0,-1 0 0,1 2 0,-1 0 0,0 1 0,0 0 0,0 2 0,-1 0 0,1 1 0,-1 0 0,-1 2 0,0-1 0,0 2 0,-1 0 0,0 1 0,17 16 0,94 77 0,58 75 0,-80-75 0,-90-91 0,0-2 0,1 0 0,0 0 0,1-2 0,0 1 0,0-2 0,1 0 0,0-1 0,0 0 0,1-2 0,0 0 0,0-1 0,0 0 0,0-1 0,1-1 0,-1-1 0,1-1 0,0 0 0,-1-1 0,1-1 0,-1-1 0,0 0 0,0-1 0,0-1 0,0-1 0,-1 0 0,1-1 0,-2-1 0,17-10 0,24-17 0,-40 27 0,0-2 0,-1 0 0,0 0 0,-1-1 0,0-1 0,0-1 0,-1 0 0,20-27 0,-25 29 0,1 0 0,0 0 0,0 1 0,1 0 0,1 0 0,-1 1 0,2 1 0,-1 0 0,16-8 0,17-7 0,60-21 0,-59 26 0,-14 7 0,0 2 0,0 1 0,1 1 0,0 2 0,0 1 0,0 2 0,0 1 0,1 2 0,-1 0 0,53 11 0,-76-10 0,0 1 0,0 0 0,0 0 0,-1 0 0,1 2 0,-1-1 0,0 1 0,0 0 0,11 9 0,-2 3 0,0-1 0,23 32 0,-21-27 0,1-2 0,1 0 0,1-1 0,0-1 0,39 22 0,-29-18 0,0 1 0,29 27 0,-44-35 0,1 0 0,0-1 0,1-1 0,1 0 0,0-2 0,0 0 0,1-2 0,0 0 0,0-1 0,1-1 0,44 6 0,11-5 0,0-3 0,90-6 0,-43-1 0,-100 3 0,0-1 0,0-1 0,38-7 0,-53 7 0,-1-1 0,0 0 0,0 0 0,0 0 0,0-1 0,-1 0 0,1-1 0,-1 0 0,0 0 0,-1 0 0,1-1 0,-1 0 0,8-10 0,2-5 0,1 1 0,1 1 0,36-31 0,-44 43 0,0 1 0,0 0 0,0 0 0,0 1 0,1 0 0,0 1 0,0 0 0,0 1 0,1 0 0,-1 1 0,13-1 0,26-2 0,0 3 0,61 5 0,-94-2 0,0 1 0,0 0 0,-1 2 0,1 0 0,-1 1 0,0 0 0,-1 2 0,1 0 0,-1 0 0,19 14 0,-7-4 33,1 0 1,0-2-1,46 17 0,-39-18-782,61 36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1T19:13:59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02T21:24:02.39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2T22:02:16.2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0 114 24575,'1'-2'0,"0"0"0,0-1 0,0 1 0,0 0 0,0-1 0,1 1 0,-1 0 0,1 0 0,-1 0 0,1 1 0,0-1 0,3-3 0,2-2 0,0 0 0,0 0 0,1 0 0,0 1 0,0 0 0,0 0 0,0 1 0,1 0 0,0 0 0,0 1 0,1 0 0,-1 1 0,1 0 0,-1 0 0,1 1 0,0 1 0,0-1 0,0 2 0,13 0 0,-11 0 0,-1 1 0,1 1 0,0 0 0,-1 1 0,1 0 0,-1 0 0,0 1 0,0 1 0,-1 0 0,1 0 0,-1 1 0,0 1 0,-1 0 0,1 0 0,10 11 0,63 51 0,40 51 0,-54-50 0,-61-62 0,1 0 0,0-1 0,1 0 0,0 0 0,0-1 0,0-1 0,0 1 0,1-2 0,0 1 0,0-1 0,1-1 0,-1 0 0,1-1 0,-1 0 0,1-1 0,0 0 0,-1-1 0,1 0 0,0-1 0,-1 0 0,1-1 0,0 0 0,-1-1 0,0 0 0,0-1 0,0 0 0,0-1 0,0 0 0,10-7 0,16-11 0,-26 17 0,0 0 0,-1-1 0,0 0 0,-1 0 0,1-1 0,-1-1 0,-1 1 0,15-19 0,-18 19 0,1 1 0,0 0 0,0 0 0,1 0 0,0 1 0,0 0 0,0 0 0,1 1 0,10-6 0,12-4 0,39-14 0,-38 16 0,-11 6 0,1 1 0,0 1 0,0 0 0,0 2 0,0 0 0,1 2 0,0 0 0,-1 1 0,1 2 0,34 5 0,-49-5 0,-1-1 0,0 1 0,-1 1 0,1-1 0,0 1 0,-1 0 0,1 0 0,-1 0 0,8 7 0,-2 1 0,0 0 0,16 21 0,-14-18 0,0-1 0,1 0 0,1-1 0,0-1 0,25 15 0,-18-12 0,-1 0 0,20 19 0,-29-23 0,-1-1 0,2 0 0,-1-1 0,1-1 0,1 0 0,-1 0 0,1-1 0,0-1 0,1 0 0,-1-2 0,30 5 0,7-3 0,1-2 0,60-5 0,-29 0 0,-67 3 0,0-2 0,0 0 0,25-6 0,-35 6 0,0-1 0,-1 0 0,0 0 0,1 0 0,-1-1 0,0 1 0,0-2 0,0 1 0,-1 0 0,1-1 0,-1 0 0,0 0 0,6-6 0,0-4 0,2 0 0,-1 2 0,26-22 0,-31 30 0,1-1 0,-1 1 0,1 0 0,0 1 0,0 0 0,1 0 0,-1 0 0,1 1 0,-1 0 0,1 1 0,8-1 0,18-1 0,-1 1 0,41 4 0,-63-1 0,1 0 0,-1 1 0,0 0 0,0 1 0,0 0 0,-1 1 0,1 0 0,-1 1 0,0 0 0,13 9 0,-5-3 33,0 0 1,1-1-1,31 12 0,-27-12-782,42 23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1T19:13:59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1T19:13:59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1T19:13:59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1T19:13:59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1T19:13:59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1T19:13:59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1T19:13:59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F20F6-E140-4F7F-82B7-7149264F4937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D9DD5-C032-4AA0-8007-052177466D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53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Functies: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Achtknoop: dient als stopknoop -&gt; hierdoor schiet een lijn niet door een blok of katrol heen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Paalsteek: een enorm stevige lus die makkelijk los te maken is, ook als deze onder spanning is gezet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Platte knoop: het verbinden van 2 lijnen met dezelfde dikte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Schootsteek: het verbinden van 2 lijnen met ongelijke dikte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Mastworp: het bevestigen van een lijn aan een paal of mast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Slipsteek halve steek: Het makkelijk vastmaken van een lijn aan </a:t>
            </a:r>
            <a:r>
              <a:rPr lang="nl-NL" dirty="0" err="1"/>
              <a:t>bijv</a:t>
            </a:r>
            <a:r>
              <a:rPr lang="nl-NL" dirty="0"/>
              <a:t> een oog, makkelijk los te krijgen maar wel stevig. Bijvoorbeeld vastleggen van de vlet.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3C10E-037E-4E7A-9F0A-0A582FAFFB8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634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500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307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213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955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D9DD5-C032-4AA0-8007-052177466D4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281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122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972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5291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735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D9DD5-C032-4AA0-8007-052177466D43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50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(</a:t>
            </a:r>
            <a:r>
              <a:rPr lang="nl-NL" dirty="0" err="1"/>
              <a:t>v.l.n.r</a:t>
            </a:r>
            <a:r>
              <a:rPr lang="nl-NL" dirty="0"/>
              <a:t>) Achtknoop, platte knoop, mastworp, schootsteek, paalsteek.</a:t>
            </a:r>
          </a:p>
          <a:p>
            <a:r>
              <a:rPr lang="nl-NL" dirty="0"/>
              <a:t>Optioneel: </a:t>
            </a:r>
          </a:p>
          <a:p>
            <a:r>
              <a:rPr lang="nl-NL" dirty="0"/>
              <a:t>-</a:t>
            </a:r>
            <a:r>
              <a:rPr lang="nl-NL" dirty="0" err="1"/>
              <a:t>rondtorm</a:t>
            </a:r>
            <a:r>
              <a:rPr lang="nl-NL" dirty="0"/>
              <a:t> met twee halve steken (bij het aanleggen op ogen, vaak met een dubbele lijn),</a:t>
            </a:r>
          </a:p>
          <a:p>
            <a:r>
              <a:rPr lang="nl-NL" dirty="0"/>
              <a:t>-kikkerbelegging</a:t>
            </a:r>
          </a:p>
          <a:p>
            <a:r>
              <a:rPr lang="nl-NL" dirty="0"/>
              <a:t>-klampbelegging</a:t>
            </a:r>
          </a:p>
          <a:p>
            <a:r>
              <a:rPr lang="nl-NL" dirty="0"/>
              <a:t>-L-knoop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108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78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(</a:t>
            </a:r>
            <a:r>
              <a:rPr lang="nl-NL" dirty="0" err="1"/>
              <a:t>v.l.n.r</a:t>
            </a:r>
            <a:r>
              <a:rPr lang="nl-NL" dirty="0"/>
              <a:t>) Achtknoop, platte knoop, mastworp, schootsteek, paalsteek.</a:t>
            </a:r>
          </a:p>
          <a:p>
            <a:r>
              <a:rPr lang="nl-NL" dirty="0"/>
              <a:t>Optioneel: </a:t>
            </a:r>
          </a:p>
          <a:p>
            <a:r>
              <a:rPr lang="nl-NL" dirty="0"/>
              <a:t>-</a:t>
            </a:r>
            <a:r>
              <a:rPr lang="nl-NL" dirty="0" err="1"/>
              <a:t>rondtorm</a:t>
            </a:r>
            <a:r>
              <a:rPr lang="nl-NL" dirty="0"/>
              <a:t> met twee halve steken (bij het aanleggen op ogen, vaak met een dubbele lijn),</a:t>
            </a:r>
          </a:p>
          <a:p>
            <a:r>
              <a:rPr lang="nl-NL" dirty="0"/>
              <a:t>-kikkerbelegging</a:t>
            </a:r>
          </a:p>
          <a:p>
            <a:r>
              <a:rPr lang="nl-NL" dirty="0"/>
              <a:t>-klampbelegging</a:t>
            </a:r>
          </a:p>
          <a:p>
            <a:r>
              <a:rPr lang="nl-NL" dirty="0"/>
              <a:t>-L-knoop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368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Optuigen van het schip: </a:t>
            </a:r>
          </a:p>
          <a:p>
            <a:r>
              <a:rPr lang="nl-NL" dirty="0"/>
              <a:t>-Grootzeil (huikje, grootschoot, pieken- en klauwval, evt. rijgen, evt. reven),</a:t>
            </a:r>
          </a:p>
          <a:p>
            <a:r>
              <a:rPr lang="nl-NL" dirty="0"/>
              <a:t>-Fok (fokkenzak, fokkenval, fokkenschoten),</a:t>
            </a:r>
          </a:p>
          <a:p>
            <a:r>
              <a:rPr lang="nl-NL" dirty="0"/>
              <a:t>-Bakskist (anker, </a:t>
            </a:r>
            <a:r>
              <a:rPr lang="nl-NL" dirty="0" err="1"/>
              <a:t>meerpen</a:t>
            </a:r>
            <a:r>
              <a:rPr lang="nl-NL" dirty="0"/>
              <a:t>, hoosblik, sponsje, dollen (4x)),</a:t>
            </a:r>
          </a:p>
          <a:p>
            <a:r>
              <a:rPr lang="nl-NL" dirty="0"/>
              <a:t>-Riemen (4x) en wrikriem,</a:t>
            </a:r>
          </a:p>
          <a:p>
            <a:r>
              <a:rPr lang="nl-NL" dirty="0"/>
              <a:t>-Reddingsvesten,</a:t>
            </a:r>
          </a:p>
          <a:p>
            <a:endParaRPr lang="nl-NL" dirty="0"/>
          </a:p>
          <a:p>
            <a:r>
              <a:rPr lang="nl-NL" dirty="0"/>
              <a:t>Noem zoveel mogelijk onderdelen, in ieder geval de belangrijkste.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43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Rood: negatieve plooi; piek moet verder gehesen worden.</a:t>
            </a:r>
          </a:p>
          <a:p>
            <a:endParaRPr lang="nl-NL" dirty="0"/>
          </a:p>
          <a:p>
            <a:r>
              <a:rPr lang="nl-NL" dirty="0"/>
              <a:t>Blauw: positieve plooi; piek moet gevierd worden.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4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Opmerking: zeil altijd zo los mogelijk laten, totdat het voorlijk begint tegen te bollen. Geldt voor het fok én het grootzeil.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466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Opmerking: zeil altijd zo los mogelijk laten, totdat het voorlijk begint tegen te bollen. Geldt voor het fok én het grootzeil.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212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Eventuele opmerking:</a:t>
            </a:r>
          </a:p>
          <a:p>
            <a:r>
              <a:rPr lang="nl-NL" dirty="0"/>
              <a:t>-Het [verhalen?] van de zeilen zodra men door de wind is gedraaid (grootzeil eerst laten vieren, dan weer aantrekken).</a:t>
            </a:r>
          </a:p>
          <a:p>
            <a:r>
              <a:rPr lang="nl-NL" dirty="0"/>
              <a:t>-Zo min mogelijk roergebruik; laat de zeilen het werk doen, want de vlet is loefgierig.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522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A7A5-3EDA-442E-BEAA-9F762082D18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15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5C94C-AED7-C691-4A29-2E5C956F0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644C10-47B1-DC81-4D9C-274AC7EDD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6E1E78-7998-CCE4-A437-7937D3B2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691B0F-5AAF-2C0E-1AF3-B302DD930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1945E7-7EE2-1A16-7588-8CD16951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10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EB925-D01B-DB82-327E-07C0A1D1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A482A4-953D-2A37-293B-44B3817B3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F78BFD-FF2E-ACEA-6E35-1AF749BA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10C8E4-BE36-8301-1470-13FFD6532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481517-2BCA-7477-06F2-D3251BE4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59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E6B1BB8-DBF2-D9CB-E375-97171E084F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59261E-40B0-C5CA-3D7B-31603773A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897F93-A035-0759-2BDC-44EA6D13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373927-FBB8-E27C-107E-BB8A5D92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FE4657-B219-A3A7-68DE-094308FC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04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FDBF76E9-C603-5DB4-FE6D-C59D25A3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8" b="1439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BB1C1820-C99A-903D-1D65-641BD605EB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46507B-9550-9FA9-6E3A-10E0FADD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C4C0FA-7AF5-4BD4-778D-321858EC8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DDB9B0-1B7A-D893-5B83-09775EC9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EA38FC-DED9-2F02-E867-B9012CF8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D8C8AC-8B92-8C03-6102-231A5F9EC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1515FE84-F8E0-E88F-5E6C-37B8977704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9" b="89286" l="1786" r="93304">
                        <a14:foregroundMark x1="13393" y1="53125" x2="16071" y2="28125"/>
                        <a14:foregroundMark x1="16071" y1="28125" x2="30371" y2="17313"/>
                        <a14:foregroundMark x1="48224" y1="11028" x2="57143" y2="8929"/>
                        <a14:foregroundMark x1="38071" y1="13416" x2="39211" y2="13148"/>
                        <a14:foregroundMark x1="57143" y1="8929" x2="76786" y2="14286"/>
                        <a14:foregroundMark x1="76786" y1="14286" x2="87054" y2="25893"/>
                        <a14:foregroundMark x1="87054" y1="25893" x2="93304" y2="46875"/>
                        <a14:foregroundMark x1="60714" y1="47321" x2="2232" y2="73214"/>
                        <a14:foregroundMark x1="4018" y1="88839" x2="4018" y2="88839"/>
                        <a14:foregroundMark x1="50893" y1="89286" x2="50893" y2="89286"/>
                        <a14:foregroundMark x1="47768" y1="7589" x2="47768" y2="7589"/>
                        <a14:foregroundMark x1="50893" y1="30804" x2="50893" y2="30804"/>
                        <a14:foregroundMark x1="44643" y1="27679" x2="52679" y2="31696"/>
                        <a14:foregroundMark x1="55357" y1="19196" x2="62500" y2="30804"/>
                        <a14:foregroundMark x1="62500" y1="30804" x2="61161" y2="31250"/>
                        <a14:foregroundMark x1="43304" y1="41518" x2="62946" y2="36161"/>
                        <a14:backgroundMark x1="48661" y1="11607" x2="39732" y2="13839"/>
                        <a14:backgroundMark x1="39286" y1="14732" x2="31696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59" y="6027840"/>
            <a:ext cx="790881" cy="7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4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72E18-4870-3689-3591-6024BA88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A28170-6AB8-2E31-B243-140931F2A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49C933-74ED-D960-D0B0-1CC2E82C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A8F2F3-C376-9524-41F5-A43C4304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D1F1C6-DB9D-0209-6CEE-B0FB02B2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361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0E0CA-8AA6-693C-7B17-CA13C7D7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AB3AC2-D3B5-19DF-D9E3-CA028E8BC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8BC6BC-CD08-526A-58B7-081A3DEEF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E1712A-9E9B-9AC4-1CBA-63291BB5F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E64186-F267-A7B8-904E-DB85D26F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868AB0-85D0-989A-7ABF-C2DFC487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57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A2812-A498-96D1-BDA7-24C17754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07857E-00F6-EC68-8AAE-3D7428E3C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E3FEAA-7B51-5617-D20B-CA2D86F56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75310B-CDE1-6B74-63E6-21FA90918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6DE4C5-19F5-F7DA-1698-369B612A5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3632A4A-9940-B6EA-DCF7-A6086C90A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5D9A7D1-CF3F-1C56-7CD3-CA5A9E85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B63990A-D9C1-3F1C-ECD3-6DE9D372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51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0271C-ED1E-B17E-E592-0795EE0B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E974007-250D-00FE-B3FC-1B6BFFA5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C783A7-C3CA-0DD5-34E4-A0808199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0D930E-9214-C1F3-DA34-67780A4E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625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FD3D2D1-E98C-7E89-E032-7BD643D90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6B41292-9F78-4776-3173-4FB1D862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FFF841-E345-6A02-11CA-FBD24ED2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65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235E4-2D8D-A9E7-85E6-88C558D59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1CC9B0-8DFF-8385-4308-4799BB937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F8748D-C067-8C3D-C0DD-260C839C5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C0ABE5F-3CD9-E1B8-3903-BBA85D55C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63A498-7580-8208-D60F-F9170516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7377CA-E50C-1690-BD29-3748AFD8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32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513A3-ECCD-2ABA-783D-8E34189A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1BEBDDA-2F5D-66F5-0207-D73C1E4DE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F5BA52-6D58-D122-4520-A2EE01202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0D67D4-FEFD-FC02-EA9F-5B5D0CF6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1B8F16-304E-CC81-0BF8-6C23E39A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E9DB79-D17F-5D1D-5B4D-50A05BE5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058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5F716F4-A53E-587C-2C83-BB9D73AA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A81F60-E4A6-BB17-5CAD-03A06EA6A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E78D5F-C6E9-3B45-8847-1F3CF5973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9630E-8A45-49E8-9580-01FA3B968295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683B23-A6A8-556A-26BB-C93B42519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9192B0-A0EA-9864-1440-5AEDA4407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14D50-9E29-4A35-AF2D-57238CBC37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97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70.png"/><Relationship Id="rId4" Type="http://schemas.openxmlformats.org/officeDocument/2006/relationships/customXml" Target="../ink/ink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70.png"/><Relationship Id="rId4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1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4.png"/><Relationship Id="rId7" Type="http://schemas.openxmlformats.org/officeDocument/2006/relationships/image" Target="http://www.watersportnet.nl/Plaatjes/Verkeerstekens/Roeien.jpg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http://www.watersportnet.nl/Plaatjes/Verkeerstekens/Zeilen.jpg" TargetMode="External"/><Relationship Id="rId4" Type="http://schemas.openxmlformats.org/officeDocument/2006/relationships/image" Target="../media/image85.jpeg"/><Relationship Id="rId9" Type="http://schemas.openxmlformats.org/officeDocument/2006/relationships/image" Target="http://www.watersportnet.nl/Plaatjes/Verkeerstekens/richting.jp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http://www.watersportnet.nl/Plaatjes/Verkeerstekens/BakHouden.jpg" TargetMode="External"/><Relationship Id="rId7" Type="http://schemas.openxmlformats.org/officeDocument/2006/relationships/image" Target="http://www.watersportnet.nl/Plaatjes/Verkeerstekens/Douane.j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2.png"/><Relationship Id="rId5" Type="http://schemas.openxmlformats.org/officeDocument/2006/relationships/image" Target="http://www.watersportnet.nl/Plaatjes/Verkeerstekens/StuurHouden.jpg" TargetMode="Externa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89.jpeg"/><Relationship Id="rId9" Type="http://schemas.openxmlformats.org/officeDocument/2006/relationships/image" Target="http://www.watersportnet.nl/Plaatjes/Verkeerstekens/Pont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http://www.watersportnet.nl/Plaatjes/Verkeerstekens/Boot.jpg" TargetMode="External"/><Relationship Id="rId7" Type="http://schemas.openxmlformats.org/officeDocument/2006/relationships/image" Target="http://www.watersportnet.nl/Plaatjes/Verkeerstekens/Anker2.jpg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http://www.watersportnet.nl/Plaatjes/Verkeerstekens/keren2.jpg" TargetMode="External"/><Relationship Id="rId5" Type="http://schemas.openxmlformats.org/officeDocument/2006/relationships/image" Target="http://www.watersportnet.nl/Plaatjes/Verkeerstekens/P2.jpg" TargetMode="External"/><Relationship Id="rId10" Type="http://schemas.openxmlformats.org/officeDocument/2006/relationships/image" Target="../media/image105.jpeg"/><Relationship Id="rId4" Type="http://schemas.openxmlformats.org/officeDocument/2006/relationships/image" Target="../media/image102.jpeg"/><Relationship Id="rId9" Type="http://schemas.openxmlformats.org/officeDocument/2006/relationships/image" Target="http://www.watersportnet.nl/Plaatjes/Verkeerstekens/Meren2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microsoft.com/office/2007/relationships/hdphoto" Target="../media/hdphoto11.wdp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FC4F092-FFBA-C294-5053-6A6A9729F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0608" b="143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F9AFA10-F7C3-16C9-819E-5DC476EB21B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96DA2C-7D16-B763-4E94-75540586B7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3AE96E-EF37-4EC1-BC94-227BEA3B02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4C9D18E-4661-2C5A-8919-490A4D58FCD3}"/>
              </a:ext>
            </a:extLst>
          </p:cNvPr>
          <p:cNvSpPr txBox="1"/>
          <p:nvPr/>
        </p:nvSpPr>
        <p:spPr>
          <a:xfrm>
            <a:off x="6764990" y="3709898"/>
            <a:ext cx="4965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E563741-3C22-0419-C782-F1B5D3A65DA6}"/>
              </a:ext>
            </a:extLst>
          </p:cNvPr>
          <p:cNvSpPr txBox="1"/>
          <p:nvPr/>
        </p:nvSpPr>
        <p:spPr>
          <a:xfrm>
            <a:off x="5100918" y="5349875"/>
            <a:ext cx="70193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Zeilen 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Rood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Groen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51464C9-B547-C691-4A63-5E568C6589E2}"/>
              </a:ext>
            </a:extLst>
          </p:cNvPr>
          <p:cNvSpPr txBox="1"/>
          <p:nvPr/>
        </p:nvSpPr>
        <p:spPr>
          <a:xfrm>
            <a:off x="565149" y="5857706"/>
            <a:ext cx="4965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 jullie HI</a:t>
            </a:r>
          </a:p>
        </p:txBody>
      </p:sp>
    </p:spTree>
    <p:extLst>
      <p:ext uri="{BB962C8B-B14F-4D97-AF65-F5344CB8AC3E}">
        <p14:creationId xmlns:p14="http://schemas.microsoft.com/office/powerpoint/2010/main" val="1032282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1" y="386781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Sturende krachten op het schip (kort)</a:t>
            </a:r>
          </a:p>
        </p:txBody>
      </p:sp>
      <p:pic>
        <p:nvPicPr>
          <p:cNvPr id="6" name="Afbeelding 5" descr="Afbeelding met surfen, surfplank&#10;&#10;Automatisch gegenereerde beschrijving">
            <a:extLst>
              <a:ext uri="{FF2B5EF4-FFF2-40B4-BE49-F238E27FC236}">
                <a16:creationId xmlns:a16="http://schemas.microsoft.com/office/drawing/2014/main" id="{68B0B55C-01F1-E099-3F7F-3F0F56B80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52" b="91667" l="9693" r="89835">
                        <a14:foregroundMark x1="49409" y1="6452" x2="49409" y2="6452"/>
                        <a14:foregroundMark x1="45626" y1="91667" x2="45626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64" y="1387518"/>
            <a:ext cx="3122776" cy="5492542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BF0C3587-BA50-323E-24D6-CC9BC95AF079}"/>
              </a:ext>
            </a:extLst>
          </p:cNvPr>
          <p:cNvGrpSpPr/>
          <p:nvPr/>
        </p:nvGrpSpPr>
        <p:grpSpPr>
          <a:xfrm rot="16355752">
            <a:off x="6698270" y="3903938"/>
            <a:ext cx="1489988" cy="1204516"/>
            <a:chOff x="9248233" y="218390"/>
            <a:chExt cx="1489988" cy="1204516"/>
          </a:xfrm>
        </p:grpSpPr>
        <p:sp>
          <p:nvSpPr>
            <p:cNvPr id="10" name="Pijl: omlaag 9">
              <a:extLst>
                <a:ext uri="{FF2B5EF4-FFF2-40B4-BE49-F238E27FC236}">
                  <a16:creationId xmlns:a16="http://schemas.microsoft.com/office/drawing/2014/main" id="{FEC68E3A-9692-214F-B0C4-21287E6CE6FD}"/>
                </a:ext>
              </a:extLst>
            </p:cNvPr>
            <p:cNvSpPr/>
            <p:nvPr/>
          </p:nvSpPr>
          <p:spPr>
            <a:xfrm>
              <a:off x="9658575" y="564547"/>
              <a:ext cx="669303" cy="85835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Wolk 8">
              <a:extLst>
                <a:ext uri="{FF2B5EF4-FFF2-40B4-BE49-F238E27FC236}">
                  <a16:creationId xmlns:a16="http://schemas.microsoft.com/office/drawing/2014/main" id="{46793474-DDE8-3798-261A-54136C9EFF79}"/>
                </a:ext>
              </a:extLst>
            </p:cNvPr>
            <p:cNvSpPr/>
            <p:nvPr/>
          </p:nvSpPr>
          <p:spPr>
            <a:xfrm>
              <a:off x="9248233" y="218390"/>
              <a:ext cx="1489988" cy="74772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9" name="Tijdelijke aanduiding voor inhoud 28">
            <a:extLst>
              <a:ext uri="{FF2B5EF4-FFF2-40B4-BE49-F238E27FC236}">
                <a16:creationId xmlns:a16="http://schemas.microsoft.com/office/drawing/2014/main" id="{050BBFF4-70FB-E7D9-6468-443CCDC11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65DB2F11-6782-55C4-F27B-2248E8AD946D}"/>
              </a:ext>
            </a:extLst>
          </p:cNvPr>
          <p:cNvSpPr txBox="1"/>
          <p:nvPr/>
        </p:nvSpPr>
        <p:spPr>
          <a:xfrm>
            <a:off x="372781" y="2340014"/>
            <a:ext cx="111601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Wat zijn de sturende krachten?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Fok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Grootzeil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Roer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Gewichtsverdeling (maar, dat is pas voor CWO3! </a:t>
            </a:r>
            <a:r>
              <a:rPr lang="nl-NL" sz="2000" dirty="0">
                <a:sym typeface="Wingdings" panose="05000000000000000000" pitchFamily="2" charset="2"/>
              </a:rPr>
              <a:t>:))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ym typeface="Wingdings" panose="05000000000000000000" pitchFamily="2" charset="2"/>
              </a:rPr>
              <a:t>Hoe kunnen we snel oploeven?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anose="05000000000000000000" pitchFamily="2" charset="2"/>
              </a:rPr>
              <a:t>Roer: even loslaten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anose="05000000000000000000" pitchFamily="2" charset="2"/>
              </a:rPr>
              <a:t>Grootzeil: aantrekken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anose="05000000000000000000" pitchFamily="2" charset="2"/>
              </a:rPr>
              <a:t>Fok: eventueel even 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ym typeface="Wingdings" panose="05000000000000000000" pitchFamily="2" charset="2"/>
              </a:rPr>
              <a:t>Hoe kunnen we snel afvallen?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anose="05000000000000000000" pitchFamily="2" charset="2"/>
              </a:rPr>
              <a:t>Roer: stevig gebruiken, maar </a:t>
            </a:r>
            <a:r>
              <a:rPr lang="nl-NL" sz="2000" i="1" u="sng" dirty="0">
                <a:solidFill>
                  <a:srgbClr val="FFC000"/>
                </a:solidFill>
                <a:sym typeface="Wingdings" panose="05000000000000000000" pitchFamily="2" charset="2"/>
              </a:rPr>
              <a:t>niet</a:t>
            </a:r>
            <a:r>
              <a:rPr lang="nl-NL" sz="2000" dirty="0">
                <a:sym typeface="Wingdings" panose="05000000000000000000" pitchFamily="2" charset="2"/>
              </a:rPr>
              <a:t> plat!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anose="05000000000000000000" pitchFamily="2" charset="2"/>
              </a:rPr>
              <a:t>Grootzeil: helemaal laten vieren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>
                <a:sym typeface="Wingdings" panose="05000000000000000000" pitchFamily="2" charset="2"/>
              </a:rPr>
              <a:t>Fok: even fok bak trekken</a:t>
            </a:r>
            <a:endParaRPr lang="nl-NL" sz="2000" dirty="0"/>
          </a:p>
        </p:txBody>
      </p:sp>
      <p:sp>
        <p:nvSpPr>
          <p:cNvPr id="31" name="Boog 30">
            <a:extLst>
              <a:ext uri="{FF2B5EF4-FFF2-40B4-BE49-F238E27FC236}">
                <a16:creationId xmlns:a16="http://schemas.microsoft.com/office/drawing/2014/main" id="{E5C8A3F0-6DEA-F00D-E68D-F888ACA7C8C1}"/>
              </a:ext>
            </a:extLst>
          </p:cNvPr>
          <p:cNvSpPr/>
          <p:nvPr/>
        </p:nvSpPr>
        <p:spPr>
          <a:xfrm rot="5400000">
            <a:off x="7466643" y="1798810"/>
            <a:ext cx="1682929" cy="1509997"/>
          </a:xfrm>
          <a:prstGeom prst="arc">
            <a:avLst>
              <a:gd name="adj1" fmla="val 16200000"/>
              <a:gd name="adj2" fmla="val 21409598"/>
            </a:avLst>
          </a:prstGeom>
          <a:noFill/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8218019D-555F-348D-F950-94275CE10538}"/>
              </a:ext>
            </a:extLst>
          </p:cNvPr>
          <p:cNvCxnSpPr>
            <a:cxnSpLocks/>
          </p:cNvCxnSpPr>
          <p:nvPr/>
        </p:nvCxnSpPr>
        <p:spPr>
          <a:xfrm>
            <a:off x="8719204" y="6076887"/>
            <a:ext cx="687803" cy="5774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01E9C812-8FFC-7624-3258-6CE06F580843}"/>
              </a:ext>
            </a:extLst>
          </p:cNvPr>
          <p:cNvCxnSpPr/>
          <p:nvPr/>
        </p:nvCxnSpPr>
        <p:spPr>
          <a:xfrm flipV="1">
            <a:off x="9628915" y="2730495"/>
            <a:ext cx="560439" cy="1179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BE1FE217-3C22-2638-4B21-B254A94D1D76}"/>
              </a:ext>
            </a:extLst>
          </p:cNvPr>
          <p:cNvCxnSpPr>
            <a:cxnSpLocks/>
          </p:cNvCxnSpPr>
          <p:nvPr/>
        </p:nvCxnSpPr>
        <p:spPr>
          <a:xfrm flipH="1" flipV="1">
            <a:off x="7797562" y="2704735"/>
            <a:ext cx="542556" cy="1695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Suora yhdysviiva 24">
            <a:extLst>
              <a:ext uri="{FF2B5EF4-FFF2-40B4-BE49-F238E27FC236}">
                <a16:creationId xmlns:a16="http://schemas.microsoft.com/office/drawing/2014/main" id="{C7B73817-3E91-FC18-5B85-BC4F5527C0F2}"/>
              </a:ext>
            </a:extLst>
          </p:cNvPr>
          <p:cNvSpPr/>
          <p:nvPr/>
        </p:nvSpPr>
        <p:spPr>
          <a:xfrm>
            <a:off x="10621598" y="3985385"/>
            <a:ext cx="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72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it-IT">
              <a:solidFill>
                <a:srgbClr val="000000"/>
              </a:solidFill>
            </a:endParaRPr>
          </a:p>
        </p:txBody>
      </p: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6E431DA9-3BFD-2490-22D0-78DB648AFE7D}"/>
              </a:ext>
            </a:extLst>
          </p:cNvPr>
          <p:cNvCxnSpPr>
            <a:cxnSpLocks/>
          </p:cNvCxnSpPr>
          <p:nvPr/>
        </p:nvCxnSpPr>
        <p:spPr>
          <a:xfrm flipH="1">
            <a:off x="8920993" y="6076887"/>
            <a:ext cx="265471" cy="5774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91C629EF-C2A7-2061-C2DB-0E64BE837194}"/>
                  </a:ext>
                </a:extLst>
              </p14:cNvPr>
              <p14:cNvContentPartPr/>
              <p14:nvPr/>
            </p14:nvContentPartPr>
            <p14:xfrm>
              <a:off x="9053345" y="3789719"/>
              <a:ext cx="1726200" cy="240480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91C629EF-C2A7-2061-C2DB-0E64BE8371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17345" y="3753665"/>
                <a:ext cx="1797840" cy="312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" name="Inkt 40">
                <a:extLst>
                  <a:ext uri="{FF2B5EF4-FFF2-40B4-BE49-F238E27FC236}">
                    <a16:creationId xmlns:a16="http://schemas.microsoft.com/office/drawing/2014/main" id="{B88E16A2-3CB7-99B8-4647-EE0DFAA2C5F7}"/>
                  </a:ext>
                </a:extLst>
              </p14:cNvPr>
              <p14:cNvContentPartPr/>
              <p14:nvPr/>
            </p14:nvContentPartPr>
            <p14:xfrm rot="630723">
              <a:off x="9051996" y="2665804"/>
              <a:ext cx="1153836" cy="160743"/>
            </p14:xfrm>
          </p:contentPart>
        </mc:Choice>
        <mc:Fallback xmlns="">
          <p:pic>
            <p:nvPicPr>
              <p:cNvPr id="41" name="Inkt 40">
                <a:extLst>
                  <a:ext uri="{FF2B5EF4-FFF2-40B4-BE49-F238E27FC236}">
                    <a16:creationId xmlns:a16="http://schemas.microsoft.com/office/drawing/2014/main" id="{B88E16A2-3CB7-99B8-4647-EE0DFAA2C5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630723">
                <a:off x="9016006" y="2629763"/>
                <a:ext cx="1225456" cy="232465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Boog 41">
            <a:extLst>
              <a:ext uri="{FF2B5EF4-FFF2-40B4-BE49-F238E27FC236}">
                <a16:creationId xmlns:a16="http://schemas.microsoft.com/office/drawing/2014/main" id="{8695E93A-47B8-7A6F-B8C7-F150990C9E47}"/>
              </a:ext>
            </a:extLst>
          </p:cNvPr>
          <p:cNvSpPr/>
          <p:nvPr/>
        </p:nvSpPr>
        <p:spPr>
          <a:xfrm rot="3977898">
            <a:off x="6436026" y="3606995"/>
            <a:ext cx="3783737" cy="1916822"/>
          </a:xfrm>
          <a:prstGeom prst="arc">
            <a:avLst>
              <a:gd name="adj1" fmla="val 14913385"/>
              <a:gd name="adj2" fmla="val 20930744"/>
            </a:avLst>
          </a:prstGeom>
          <a:noFill/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4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42" grpId="0" animBg="1"/>
      <p:bldP spid="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9D13D-01C4-124A-20D5-DD71A537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Zeiltermen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A9D30A-D3D0-4378-006A-614429F7D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Hogerwal =	</a:t>
            </a:r>
          </a:p>
          <a:p>
            <a:pPr marL="0" indent="0">
              <a:buNone/>
            </a:pPr>
            <a:r>
              <a:rPr lang="nl-NL" i="1" dirty="0"/>
              <a:t>de kant waar de wind </a:t>
            </a:r>
            <a:r>
              <a:rPr lang="nl-NL" b="1" i="1" u="sng" dirty="0">
                <a:solidFill>
                  <a:srgbClr val="FFC000"/>
                </a:solidFill>
              </a:rPr>
              <a:t>vandaan</a:t>
            </a:r>
            <a:r>
              <a:rPr lang="nl-NL" i="1" dirty="0"/>
              <a:t> waait</a:t>
            </a:r>
          </a:p>
          <a:p>
            <a:pPr marL="0" indent="0">
              <a:buNone/>
            </a:pPr>
            <a:r>
              <a:rPr lang="nl-NL" dirty="0"/>
              <a:t>Lagerwal</a:t>
            </a:r>
            <a:r>
              <a:rPr lang="nl-NL" i="1" dirty="0"/>
              <a:t> =</a:t>
            </a:r>
          </a:p>
          <a:p>
            <a:pPr marL="0" indent="0">
              <a:buNone/>
            </a:pPr>
            <a:r>
              <a:rPr lang="nl-NL" i="1" dirty="0"/>
              <a:t>de kant waar de wind </a:t>
            </a:r>
            <a:r>
              <a:rPr lang="nl-NL" b="1" i="1" u="sng" dirty="0">
                <a:solidFill>
                  <a:srgbClr val="FFC000"/>
                </a:solidFill>
              </a:rPr>
              <a:t>naartoe</a:t>
            </a:r>
            <a:r>
              <a:rPr lang="nl-NL" i="1" dirty="0"/>
              <a:t> waait</a:t>
            </a:r>
          </a:p>
          <a:p>
            <a:pPr marL="0" indent="0">
              <a:buNone/>
            </a:pPr>
            <a:r>
              <a:rPr lang="nl-NL" dirty="0"/>
              <a:t>Loef = </a:t>
            </a:r>
          </a:p>
          <a:p>
            <a:pPr marL="0" indent="0">
              <a:buNone/>
            </a:pPr>
            <a:r>
              <a:rPr lang="nl-NL" i="1" dirty="0"/>
              <a:t>Hoge zijde</a:t>
            </a:r>
          </a:p>
          <a:p>
            <a:pPr marL="0" indent="0">
              <a:buNone/>
            </a:pPr>
            <a:r>
              <a:rPr lang="nl-NL" dirty="0"/>
              <a:t>Lei =</a:t>
            </a:r>
          </a:p>
          <a:p>
            <a:pPr marL="0" indent="0">
              <a:buNone/>
            </a:pPr>
            <a:r>
              <a:rPr lang="nl-NL" i="1" dirty="0"/>
              <a:t>Lage zijde </a:t>
            </a:r>
          </a:p>
          <a:p>
            <a:pPr marL="0" indent="0">
              <a:buNone/>
            </a:pPr>
            <a:endParaRPr lang="nl-NL" i="1" dirty="0"/>
          </a:p>
          <a:p>
            <a:endParaRPr lang="nl-NL" dirty="0"/>
          </a:p>
        </p:txBody>
      </p:sp>
      <p:pic>
        <p:nvPicPr>
          <p:cNvPr id="4098" name="Picture 2" descr="Lelievlet | scoutingvlet.nl">
            <a:extLst>
              <a:ext uri="{FF2B5EF4-FFF2-40B4-BE49-F238E27FC236}">
                <a16:creationId xmlns:a16="http://schemas.microsoft.com/office/drawing/2014/main" id="{2C965EFE-0310-10D5-507B-91AC591E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6" b="90000" l="10000" r="90000">
                        <a14:foregroundMark x1="53750" y1="8286" x2="53750" y2="8286"/>
                        <a14:foregroundMark x1="32381" y1="84571" x2="32381" y2="84571"/>
                        <a14:backgroundMark x1="57321" y1="82190" x2="57321" y2="82190"/>
                        <a14:backgroundMark x1="48929" y1="19524" x2="48929" y2="19524"/>
                        <a14:backgroundMark x1="45060" y1="16095" x2="45060" y2="16095"/>
                        <a14:backgroundMark x1="43929" y1="14857" x2="43929" y2="14857"/>
                        <a14:backgroundMark x1="54940" y1="13714" x2="54940" y2="13714"/>
                        <a14:backgroundMark x1="54940" y1="16476" x2="54940" y2="16476"/>
                        <a14:backgroundMark x1="54643" y1="17048" x2="54643" y2="17048"/>
                        <a14:backgroundMark x1="56131" y1="15524" x2="61429" y2="32286"/>
                        <a14:backgroundMark x1="59762" y1="28000" x2="61845" y2="33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00" y="2166480"/>
            <a:ext cx="4588360" cy="276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A072FBA0-9E2D-32A3-D07F-4499E00DDCA8}"/>
              </a:ext>
            </a:extLst>
          </p:cNvPr>
          <p:cNvGrpSpPr/>
          <p:nvPr/>
        </p:nvGrpSpPr>
        <p:grpSpPr>
          <a:xfrm rot="10800000">
            <a:off x="10304359" y="5527929"/>
            <a:ext cx="1489988" cy="1204516"/>
            <a:chOff x="9248233" y="218390"/>
            <a:chExt cx="1489988" cy="1204516"/>
          </a:xfrm>
        </p:grpSpPr>
        <p:sp>
          <p:nvSpPr>
            <p:cNvPr id="6" name="Pijl: omlaag 5">
              <a:extLst>
                <a:ext uri="{FF2B5EF4-FFF2-40B4-BE49-F238E27FC236}">
                  <a16:creationId xmlns:a16="http://schemas.microsoft.com/office/drawing/2014/main" id="{79E80AAD-C5D8-765E-C4A9-4515A73B29EB}"/>
                </a:ext>
              </a:extLst>
            </p:cNvPr>
            <p:cNvSpPr/>
            <p:nvPr/>
          </p:nvSpPr>
          <p:spPr>
            <a:xfrm>
              <a:off x="9658575" y="564547"/>
              <a:ext cx="669303" cy="85835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Wolk 6">
              <a:extLst>
                <a:ext uri="{FF2B5EF4-FFF2-40B4-BE49-F238E27FC236}">
                  <a16:creationId xmlns:a16="http://schemas.microsoft.com/office/drawing/2014/main" id="{A912B395-3838-6D58-7B04-C70F0A783891}"/>
                </a:ext>
              </a:extLst>
            </p:cNvPr>
            <p:cNvSpPr/>
            <p:nvPr/>
          </p:nvSpPr>
          <p:spPr>
            <a:xfrm>
              <a:off x="9248233" y="218390"/>
              <a:ext cx="1489988" cy="74772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4108" name="Picture 12" descr="Cartoon grass png images | PNGWing">
            <a:extLst>
              <a:ext uri="{FF2B5EF4-FFF2-40B4-BE49-F238E27FC236}">
                <a16:creationId xmlns:a16="http://schemas.microsoft.com/office/drawing/2014/main" id="{ADDC799B-66B5-8254-9512-9FC211374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3" b="96617" l="4022" r="96739">
                        <a14:foregroundMark x1="11196" y1="81579" x2="11196" y2="81579"/>
                        <a14:foregroundMark x1="8696" y1="86466" x2="14239" y2="86466"/>
                        <a14:foregroundMark x1="14239" y1="86466" x2="19565" y2="86090"/>
                        <a14:foregroundMark x1="6630" y1="73308" x2="5761" y2="89474"/>
                        <a14:foregroundMark x1="4130" y1="97368" x2="4130" y2="95865"/>
                        <a14:foregroundMark x1="90652" y1="83835" x2="90652" y2="83835"/>
                        <a14:foregroundMark x1="93696" y1="91353" x2="93696" y2="91353"/>
                        <a14:foregroundMark x1="96739" y1="90226" x2="96739" y2="90226"/>
                        <a14:foregroundMark x1="30087" y1="63910" x2="30109" y2="64662"/>
                        <a14:foregroundMark x1="30049" y1="62603" x2="30087" y2="63910"/>
                        <a14:backgroundMark x1="41630" y1="61278" x2="41630" y2="61278"/>
                        <a14:backgroundMark x1="39783" y1="59398" x2="39783" y2="59398"/>
                        <a14:backgroundMark x1="36739" y1="62406" x2="36739" y2="62406"/>
                        <a14:backgroundMark x1="35326" y1="65038" x2="35326" y2="65038"/>
                        <a14:backgroundMark x1="35435" y1="68421" x2="35435" y2="68421"/>
                        <a14:backgroundMark x1="36413" y1="73308" x2="36196" y2="71429"/>
                        <a14:backgroundMark x1="48152" y1="59398" x2="48152" y2="59398"/>
                        <a14:backgroundMark x1="47609" y1="66541" x2="47609" y2="66541"/>
                        <a14:backgroundMark x1="49348" y1="62030" x2="49348" y2="62030"/>
                        <a14:backgroundMark x1="51848" y1="60902" x2="51848" y2="60902"/>
                        <a14:backgroundMark x1="52283" y1="70301" x2="52283" y2="70301"/>
                        <a14:backgroundMark x1="54674" y1="61654" x2="54674" y2="61654"/>
                        <a14:backgroundMark x1="54565" y1="65789" x2="54565" y2="65789"/>
                        <a14:backgroundMark x1="54674" y1="67669" x2="54674" y2="67669"/>
                        <a14:backgroundMark x1="60761" y1="60526" x2="60761" y2="60526"/>
                        <a14:backgroundMark x1="63261" y1="66917" x2="63261" y2="66917"/>
                        <a14:backgroundMark x1="63152" y1="71805" x2="63152" y2="71429"/>
                        <a14:backgroundMark x1="63587" y1="73684" x2="63587" y2="73684"/>
                        <a14:backgroundMark x1="69565" y1="50376" x2="69565" y2="50376"/>
                        <a14:backgroundMark x1="67826" y1="55263" x2="67826" y2="55263"/>
                        <a14:backgroundMark x1="67065" y1="50752" x2="67065" y2="50752"/>
                        <a14:backgroundMark x1="68261" y1="53383" x2="68261" y2="53383"/>
                        <a14:backgroundMark x1="68152" y1="63534" x2="68152" y2="63534"/>
                        <a14:backgroundMark x1="74783" y1="63158" x2="74783" y2="63158"/>
                        <a14:backgroundMark x1="75109" y1="51504" x2="75109" y2="51504"/>
                        <a14:backgroundMark x1="76848" y1="38722" x2="76848" y2="38722"/>
                        <a14:backgroundMark x1="22500" y1="66917" x2="22500" y2="66917"/>
                        <a14:backgroundMark x1="27174" y1="59398" x2="27174" y2="59398"/>
                        <a14:backgroundMark x1="25217" y1="64662" x2="25217" y2="64662"/>
                        <a14:backgroundMark x1="31087" y1="58271" x2="31304" y2="61654"/>
                        <a14:backgroundMark x1="29891" y1="62406" x2="29891" y2="62406"/>
                        <a14:backgroundMark x1="31196" y1="43985" x2="31196" y2="43985"/>
                        <a14:backgroundMark x1="30435" y1="66165" x2="30435" y2="66165"/>
                        <a14:backgroundMark x1="30326" y1="63910" x2="30326" y2="63910"/>
                        <a14:backgroundMark x1="17500" y1="57519" x2="17500" y2="57519"/>
                        <a14:backgroundMark x1="19565" y1="59398" x2="19565" y2="59398"/>
                        <a14:backgroundMark x1="20217" y1="68797" x2="20217" y2="68797"/>
                        <a14:backgroundMark x1="21087" y1="71805" x2="21087" y2="71805"/>
                        <a14:backgroundMark x1="15870" y1="53759" x2="15870" y2="53759"/>
                        <a14:backgroundMark x1="15543" y1="61654" x2="15543" y2="61654"/>
                        <a14:backgroundMark x1="14022" y1="63158" x2="14022" y2="63158"/>
                        <a14:backgroundMark x1="9022" y1="64286" x2="9022" y2="64286"/>
                        <a14:backgroundMark x1="7609" y1="61654" x2="7609" y2="61654"/>
                        <a14:backgroundMark x1="8804" y1="46241" x2="8804" y2="4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749" y="570748"/>
            <a:ext cx="3162301" cy="9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artoon grass png images | PNGWing">
            <a:extLst>
              <a:ext uri="{FF2B5EF4-FFF2-40B4-BE49-F238E27FC236}">
                <a16:creationId xmlns:a16="http://schemas.microsoft.com/office/drawing/2014/main" id="{2FD8E217-2688-E2A4-7337-1E038A73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3" b="96617" l="4022" r="96739">
                        <a14:foregroundMark x1="11196" y1="81579" x2="11196" y2="81579"/>
                        <a14:foregroundMark x1="8696" y1="86466" x2="14239" y2="86466"/>
                        <a14:foregroundMark x1="14239" y1="86466" x2="19565" y2="86090"/>
                        <a14:foregroundMark x1="6630" y1="73308" x2="5761" y2="89474"/>
                        <a14:foregroundMark x1="4130" y1="97368" x2="4130" y2="95865"/>
                        <a14:foregroundMark x1="90652" y1="83835" x2="90652" y2="83835"/>
                        <a14:foregroundMark x1="93696" y1="91353" x2="93696" y2="91353"/>
                        <a14:foregroundMark x1="96739" y1="90226" x2="96739" y2="90226"/>
                        <a14:foregroundMark x1="30087" y1="63910" x2="30109" y2="64662"/>
                        <a14:foregroundMark x1="30049" y1="62603" x2="30087" y2="63910"/>
                        <a14:backgroundMark x1="41630" y1="61278" x2="41630" y2="61278"/>
                        <a14:backgroundMark x1="39783" y1="59398" x2="39783" y2="59398"/>
                        <a14:backgroundMark x1="36739" y1="62406" x2="36739" y2="62406"/>
                        <a14:backgroundMark x1="35326" y1="65038" x2="35326" y2="65038"/>
                        <a14:backgroundMark x1="35435" y1="68421" x2="35435" y2="68421"/>
                        <a14:backgroundMark x1="36413" y1="73308" x2="36196" y2="71429"/>
                        <a14:backgroundMark x1="48152" y1="59398" x2="48152" y2="59398"/>
                        <a14:backgroundMark x1="47609" y1="66541" x2="47609" y2="66541"/>
                        <a14:backgroundMark x1="49348" y1="62030" x2="49348" y2="62030"/>
                        <a14:backgroundMark x1="51848" y1="60902" x2="51848" y2="60902"/>
                        <a14:backgroundMark x1="52283" y1="70301" x2="52283" y2="70301"/>
                        <a14:backgroundMark x1="54674" y1="61654" x2="54674" y2="61654"/>
                        <a14:backgroundMark x1="54565" y1="65789" x2="54565" y2="65789"/>
                        <a14:backgroundMark x1="54674" y1="67669" x2="54674" y2="67669"/>
                        <a14:backgroundMark x1="60761" y1="60526" x2="60761" y2="60526"/>
                        <a14:backgroundMark x1="63261" y1="66917" x2="63261" y2="66917"/>
                        <a14:backgroundMark x1="63152" y1="71805" x2="63152" y2="71429"/>
                        <a14:backgroundMark x1="63587" y1="73684" x2="63587" y2="73684"/>
                        <a14:backgroundMark x1="69565" y1="50376" x2="69565" y2="50376"/>
                        <a14:backgroundMark x1="67826" y1="55263" x2="67826" y2="55263"/>
                        <a14:backgroundMark x1="67065" y1="50752" x2="67065" y2="50752"/>
                        <a14:backgroundMark x1="68261" y1="53383" x2="68261" y2="53383"/>
                        <a14:backgroundMark x1="68152" y1="63534" x2="68152" y2="63534"/>
                        <a14:backgroundMark x1="74783" y1="63158" x2="74783" y2="63158"/>
                        <a14:backgroundMark x1="75109" y1="51504" x2="75109" y2="51504"/>
                        <a14:backgroundMark x1="76848" y1="38722" x2="76848" y2="38722"/>
                        <a14:backgroundMark x1="22500" y1="66917" x2="22500" y2="66917"/>
                        <a14:backgroundMark x1="27174" y1="59398" x2="27174" y2="59398"/>
                        <a14:backgroundMark x1="25217" y1="64662" x2="25217" y2="64662"/>
                        <a14:backgroundMark x1="31087" y1="58271" x2="31304" y2="61654"/>
                        <a14:backgroundMark x1="29891" y1="62406" x2="29891" y2="62406"/>
                        <a14:backgroundMark x1="31196" y1="43985" x2="31196" y2="43985"/>
                        <a14:backgroundMark x1="30435" y1="66165" x2="30435" y2="66165"/>
                        <a14:backgroundMark x1="30326" y1="63910" x2="30326" y2="63910"/>
                        <a14:backgroundMark x1="17500" y1="57519" x2="17500" y2="57519"/>
                        <a14:backgroundMark x1="19565" y1="59398" x2="19565" y2="59398"/>
                        <a14:backgroundMark x1="20217" y1="68797" x2="20217" y2="68797"/>
                        <a14:backgroundMark x1="21087" y1="71805" x2="21087" y2="71805"/>
                        <a14:backgroundMark x1="15870" y1="53759" x2="15870" y2="53759"/>
                        <a14:backgroundMark x1="15543" y1="61654" x2="15543" y2="61654"/>
                        <a14:backgroundMark x1="14022" y1="63158" x2="14022" y2="63158"/>
                        <a14:backgroundMark x1="9022" y1="64286" x2="9022" y2="64286"/>
                        <a14:backgroundMark x1="7609" y1="61654" x2="7609" y2="61654"/>
                        <a14:backgroundMark x1="8804" y1="46241" x2="8804" y2="4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29" y="5097209"/>
            <a:ext cx="2979421" cy="86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3AC86FCE-7EAB-41D2-8074-B680EB044EDC}"/>
              </a:ext>
            </a:extLst>
          </p:cNvPr>
          <p:cNvSpPr txBox="1"/>
          <p:nvPr/>
        </p:nvSpPr>
        <p:spPr>
          <a:xfrm>
            <a:off x="8408274" y="5986019"/>
            <a:ext cx="178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Hogerwal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443F8FC-A322-2FDC-D19B-6346A8C437B9}"/>
              </a:ext>
            </a:extLst>
          </p:cNvPr>
          <p:cNvSpPr txBox="1"/>
          <p:nvPr/>
        </p:nvSpPr>
        <p:spPr>
          <a:xfrm>
            <a:off x="8360929" y="1500879"/>
            <a:ext cx="178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Lagerwal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328D021-EA75-9B8F-4B71-8F2554E84063}"/>
              </a:ext>
            </a:extLst>
          </p:cNvPr>
          <p:cNvSpPr txBox="1"/>
          <p:nvPr/>
        </p:nvSpPr>
        <p:spPr>
          <a:xfrm>
            <a:off x="8728395" y="4515668"/>
            <a:ext cx="146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Loef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336BFE8-C458-C3E1-C22B-05D0710C129F}"/>
              </a:ext>
            </a:extLst>
          </p:cNvPr>
          <p:cNvSpPr txBox="1"/>
          <p:nvPr/>
        </p:nvSpPr>
        <p:spPr>
          <a:xfrm>
            <a:off x="8611095" y="2218400"/>
            <a:ext cx="66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Lij </a:t>
            </a:r>
          </a:p>
        </p:txBody>
      </p:sp>
    </p:spTree>
    <p:extLst>
      <p:ext uri="{BB962C8B-B14F-4D97-AF65-F5344CB8AC3E}">
        <p14:creationId xmlns:p14="http://schemas.microsoft.com/office/powerpoint/2010/main" val="13815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48583-2D0C-DED6-056C-CD22C7A6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 testje</a:t>
            </a:r>
          </a:p>
        </p:txBody>
      </p:sp>
      <p:pic>
        <p:nvPicPr>
          <p:cNvPr id="4" name="Picture 2" descr="3. Hoger en lagerwal">
            <a:extLst>
              <a:ext uri="{FF2B5EF4-FFF2-40B4-BE49-F238E27FC236}">
                <a16:creationId xmlns:a16="http://schemas.microsoft.com/office/drawing/2014/main" id="{EC55B0F1-2116-50EE-17E1-57C1DC2FC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18" y="1966912"/>
            <a:ext cx="6619564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E0F2BAA-8697-1CBE-1895-D23E7CE84696}"/>
              </a:ext>
            </a:extLst>
          </p:cNvPr>
          <p:cNvSpPr/>
          <p:nvPr/>
        </p:nvSpPr>
        <p:spPr>
          <a:xfrm>
            <a:off x="6748462" y="3161665"/>
            <a:ext cx="1400175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BB584BD-C042-BBAD-8B81-3475AA85B402}"/>
              </a:ext>
            </a:extLst>
          </p:cNvPr>
          <p:cNvSpPr/>
          <p:nvPr/>
        </p:nvSpPr>
        <p:spPr>
          <a:xfrm>
            <a:off x="6753225" y="3861752"/>
            <a:ext cx="952500" cy="43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040FD3E-0F0C-6836-D8BD-424D7B1C3EF5}"/>
              </a:ext>
            </a:extLst>
          </p:cNvPr>
          <p:cNvSpPr/>
          <p:nvPr/>
        </p:nvSpPr>
        <p:spPr>
          <a:xfrm>
            <a:off x="6496050" y="3861752"/>
            <a:ext cx="952500" cy="43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5F96ACF-1E82-D5F3-D04B-038556B35A67}"/>
              </a:ext>
            </a:extLst>
          </p:cNvPr>
          <p:cNvSpPr/>
          <p:nvPr/>
        </p:nvSpPr>
        <p:spPr>
          <a:xfrm>
            <a:off x="3212384" y="2861944"/>
            <a:ext cx="952500" cy="43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9F3E83D-A318-6E98-2143-27915C01E4C9}"/>
              </a:ext>
            </a:extLst>
          </p:cNvPr>
          <p:cNvSpPr/>
          <p:nvPr/>
        </p:nvSpPr>
        <p:spPr>
          <a:xfrm>
            <a:off x="3023780" y="3706175"/>
            <a:ext cx="542925" cy="43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7C5FE88-4791-C86F-DA74-2C371194D358}"/>
              </a:ext>
            </a:extLst>
          </p:cNvPr>
          <p:cNvSpPr txBox="1"/>
          <p:nvPr/>
        </p:nvSpPr>
        <p:spPr>
          <a:xfrm>
            <a:off x="3295242" y="2861944"/>
            <a:ext cx="221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Loef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C66E7A0-CB60-A458-382A-DDD2A1C4CB51}"/>
              </a:ext>
            </a:extLst>
          </p:cNvPr>
          <p:cNvSpPr txBox="1"/>
          <p:nvPr/>
        </p:nvSpPr>
        <p:spPr>
          <a:xfrm>
            <a:off x="3059145" y="3810872"/>
            <a:ext cx="221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Lij 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5C65553-4B0A-5FA2-0DCD-BD738085EE1D}"/>
              </a:ext>
            </a:extLst>
          </p:cNvPr>
          <p:cNvSpPr/>
          <p:nvPr/>
        </p:nvSpPr>
        <p:spPr>
          <a:xfrm>
            <a:off x="6332706" y="2626468"/>
            <a:ext cx="1566154" cy="5351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5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" grpId="0"/>
      <p:bldP spid="7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302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Overstag</a:t>
            </a: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4B87EEC7-0273-4195-A3EE-295A43E7D374}"/>
              </a:ext>
            </a:extLst>
          </p:cNvPr>
          <p:cNvCxnSpPr/>
          <p:nvPr/>
        </p:nvCxnSpPr>
        <p:spPr>
          <a:xfrm>
            <a:off x="1605103" y="1658764"/>
            <a:ext cx="5189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6C2041AA-7671-AF90-37FD-E158EEEF7928}"/>
              </a:ext>
            </a:extLst>
          </p:cNvPr>
          <p:cNvSpPr txBox="1"/>
          <p:nvPr/>
        </p:nvSpPr>
        <p:spPr>
          <a:xfrm>
            <a:off x="593941" y="1420015"/>
            <a:ext cx="570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ADW		ADW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CB9813E-72A5-DADC-C22A-753AF0C285EF}"/>
              </a:ext>
            </a:extLst>
          </p:cNvPr>
          <p:cNvSpPr txBox="1"/>
          <p:nvPr/>
        </p:nvSpPr>
        <p:spPr>
          <a:xfrm>
            <a:off x="108048" y="194354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sz="2400" dirty="0"/>
              <a:t>Acties: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E6F7CA5-6ED8-BDAB-D377-7F78003272CE}"/>
              </a:ext>
            </a:extLst>
          </p:cNvPr>
          <p:cNvSpPr txBox="1"/>
          <p:nvPr/>
        </p:nvSpPr>
        <p:spPr>
          <a:xfrm>
            <a:off x="140649" y="24260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sz="2400" dirty="0"/>
              <a:t>0. Oploeven naar aan-de-wind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E02F995-7252-B3E0-7777-2E7163E6EF54}"/>
              </a:ext>
            </a:extLst>
          </p:cNvPr>
          <p:cNvSpPr txBox="1"/>
          <p:nvPr/>
        </p:nvSpPr>
        <p:spPr>
          <a:xfrm>
            <a:off x="140649" y="285922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sz="2400" dirty="0"/>
              <a:t>1. ‘’Klaar voor de wending!’’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9EE71FA-E657-6484-5DFB-98C101C657ED}"/>
              </a:ext>
            </a:extLst>
          </p:cNvPr>
          <p:cNvSpPr txBox="1"/>
          <p:nvPr/>
        </p:nvSpPr>
        <p:spPr>
          <a:xfrm>
            <a:off x="140649" y="3301561"/>
            <a:ext cx="6269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sz="2400" dirty="0"/>
              <a:t>2. ‘’Ré!’’ (tijdens het in-de-wind draaien)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B39E974-5401-6BE7-6E9C-1E2E0CEEBFA2}"/>
              </a:ext>
            </a:extLst>
          </p:cNvPr>
          <p:cNvSpPr txBox="1"/>
          <p:nvPr/>
        </p:nvSpPr>
        <p:spPr>
          <a:xfrm>
            <a:off x="124348" y="4314728"/>
            <a:ext cx="606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sz="2400" dirty="0"/>
              <a:t>4. Fok over!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0B3F539-FC6A-42EF-7A6D-E71DE005C3BB}"/>
              </a:ext>
            </a:extLst>
          </p:cNvPr>
          <p:cNvSpPr txBox="1"/>
          <p:nvPr/>
        </p:nvSpPr>
        <p:spPr>
          <a:xfrm>
            <a:off x="108048" y="5407808"/>
            <a:ext cx="6063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sz="2000" dirty="0"/>
              <a:t>Hoe verlies ik zo min mogelijk snelheid en hoogte?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Beperk roergebruik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Aanspringen van de zeilen (geleidelijk!!) om verlijeren te voorkomen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1E114F6-D0A4-1AB1-91F3-27C75B6F58A4}"/>
              </a:ext>
            </a:extLst>
          </p:cNvPr>
          <p:cNvSpPr txBox="1"/>
          <p:nvPr/>
        </p:nvSpPr>
        <p:spPr>
          <a:xfrm>
            <a:off x="593941" y="3672295"/>
            <a:ext cx="5709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3. Eventueel fok bak (om sneller door de wind te draaien)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E8A3E4-475D-1B05-BB8A-83865856A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48" y="1335614"/>
            <a:ext cx="5429347" cy="4673362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44AF2E4A-897D-9F88-1C38-D52C22206B80}"/>
              </a:ext>
            </a:extLst>
          </p:cNvPr>
          <p:cNvSpPr txBox="1"/>
          <p:nvPr/>
        </p:nvSpPr>
        <p:spPr>
          <a:xfrm>
            <a:off x="8006177" y="1265526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88094499-A76A-D691-D572-89410E24DDD0}"/>
              </a:ext>
            </a:extLst>
          </p:cNvPr>
          <p:cNvSpPr txBox="1"/>
          <p:nvPr/>
        </p:nvSpPr>
        <p:spPr>
          <a:xfrm>
            <a:off x="8803737" y="2104878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3D29D23-BB8E-6CF8-81D7-54174215C59B}"/>
              </a:ext>
            </a:extLst>
          </p:cNvPr>
          <p:cNvSpPr txBox="1"/>
          <p:nvPr/>
        </p:nvSpPr>
        <p:spPr>
          <a:xfrm>
            <a:off x="8686897" y="3244334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70DBC3B-3706-E3C0-31D1-D60D08F771EB}"/>
              </a:ext>
            </a:extLst>
          </p:cNvPr>
          <p:cNvSpPr txBox="1"/>
          <p:nvPr/>
        </p:nvSpPr>
        <p:spPr>
          <a:xfrm>
            <a:off x="9387840" y="4318626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962C413-8D94-1049-6AD8-6A3A5DF9206E}"/>
              </a:ext>
            </a:extLst>
          </p:cNvPr>
          <p:cNvSpPr txBox="1"/>
          <p:nvPr/>
        </p:nvSpPr>
        <p:spPr>
          <a:xfrm>
            <a:off x="8442960" y="5337720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D01ACF0F-5B50-AC33-C34C-8609756A2E89}"/>
              </a:ext>
            </a:extLst>
          </p:cNvPr>
          <p:cNvSpPr txBox="1"/>
          <p:nvPr/>
        </p:nvSpPr>
        <p:spPr>
          <a:xfrm>
            <a:off x="558605" y="4665107"/>
            <a:ext cx="5633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5. aanspringen van de zeilen (geleidelijk aantrekken van de zeilen)</a:t>
            </a:r>
          </a:p>
        </p:txBody>
      </p:sp>
    </p:spTree>
    <p:extLst>
      <p:ext uri="{BB962C8B-B14F-4D97-AF65-F5344CB8AC3E}">
        <p14:creationId xmlns:p14="http://schemas.microsoft.com/office/powerpoint/2010/main" val="42306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4" grpId="0"/>
      <p:bldP spid="13" grpId="0"/>
      <p:bldP spid="21" grpId="0"/>
      <p:bldP spid="23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86F4F9C-D0D5-DBD4-D89B-91F6AE7D01E3}"/>
              </a:ext>
            </a:extLst>
          </p:cNvPr>
          <p:cNvSpPr/>
          <p:nvPr/>
        </p:nvSpPr>
        <p:spPr>
          <a:xfrm>
            <a:off x="6782298" y="81279"/>
            <a:ext cx="4571502" cy="6695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Opkruisen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92" y="1690688"/>
            <a:ext cx="5661900" cy="367886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is opkruisen? </a:t>
            </a:r>
          </a:p>
          <a:p>
            <a:pPr marL="0" indent="0">
              <a:buNone/>
            </a:pPr>
            <a:r>
              <a:rPr lang="nl-NL" i="1" dirty="0"/>
              <a:t>Een punt dat bovenwinds ligt bezeilen, door middel van </a:t>
            </a:r>
            <a:r>
              <a:rPr lang="nl-NL" i="1" dirty="0" err="1"/>
              <a:t>ADW’se</a:t>
            </a:r>
            <a:r>
              <a:rPr lang="nl-NL" i="1" dirty="0"/>
              <a:t> koersen te varen.</a:t>
            </a:r>
          </a:p>
          <a:p>
            <a:pPr marL="0" indent="0">
              <a:buNone/>
            </a:pPr>
            <a:r>
              <a:rPr lang="nl-NL" dirty="0"/>
              <a:t>Als je niet verder over een bepaalde boeg kan varen, dan maak je een wending.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E1C85240-4E46-42F7-9E4E-6BFCFB3847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77" b="32260"/>
          <a:stretch>
            <a:fillRect/>
          </a:stretch>
        </p:blipFill>
        <p:spPr>
          <a:xfrm rot="5400000">
            <a:off x="5207198" y="2218768"/>
            <a:ext cx="6687664" cy="2428240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A060B758-64E1-429F-8504-8C462E4A0935}"/>
              </a:ext>
            </a:extLst>
          </p:cNvPr>
          <p:cNvGrpSpPr/>
          <p:nvPr/>
        </p:nvGrpSpPr>
        <p:grpSpPr>
          <a:xfrm>
            <a:off x="9228111" y="571458"/>
            <a:ext cx="1489988" cy="1204516"/>
            <a:chOff x="9248233" y="218390"/>
            <a:chExt cx="1489988" cy="1204516"/>
          </a:xfrm>
        </p:grpSpPr>
        <p:sp>
          <p:nvSpPr>
            <p:cNvPr id="5" name="Pijl: omlaag 4">
              <a:extLst>
                <a:ext uri="{FF2B5EF4-FFF2-40B4-BE49-F238E27FC236}">
                  <a16:creationId xmlns:a16="http://schemas.microsoft.com/office/drawing/2014/main" id="{A8BE471E-2E14-638A-11F2-D07756BE07C2}"/>
                </a:ext>
              </a:extLst>
            </p:cNvPr>
            <p:cNvSpPr/>
            <p:nvPr/>
          </p:nvSpPr>
          <p:spPr>
            <a:xfrm>
              <a:off x="9658575" y="564547"/>
              <a:ext cx="669303" cy="858359"/>
            </a:xfrm>
            <a:prstGeom prst="downArrow">
              <a:avLst/>
            </a:prstGeom>
            <a:solidFill>
              <a:schemeClr val="bg1"/>
            </a:solidFill>
            <a:ln w="412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Wolk 5">
              <a:extLst>
                <a:ext uri="{FF2B5EF4-FFF2-40B4-BE49-F238E27FC236}">
                  <a16:creationId xmlns:a16="http://schemas.microsoft.com/office/drawing/2014/main" id="{C1173A18-FB76-297E-E372-892686C691E7}"/>
                </a:ext>
              </a:extLst>
            </p:cNvPr>
            <p:cNvSpPr/>
            <p:nvPr/>
          </p:nvSpPr>
          <p:spPr>
            <a:xfrm>
              <a:off x="9248233" y="218390"/>
              <a:ext cx="1489988" cy="747726"/>
            </a:xfrm>
            <a:prstGeom prst="cloud">
              <a:avLst/>
            </a:prstGeom>
            <a:solidFill>
              <a:schemeClr val="bg1"/>
            </a:solidFill>
            <a:ln w="412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202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Opkruisen in nauw vaarwater (</a:t>
            </a:r>
            <a:r>
              <a:rPr lang="nl-NL" dirty="0">
                <a:solidFill>
                  <a:srgbClr val="00B050"/>
                </a:solidFill>
              </a:rPr>
              <a:t>G</a:t>
            </a:r>
            <a:r>
              <a:rPr lang="nl-NL" dirty="0"/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7834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fbeelding 11" descr="Afbeelding met buiten, groen, teken, vlieger&#10;&#10;Automatisch gegenereerde beschrijving">
            <a:extLst>
              <a:ext uri="{FF2B5EF4-FFF2-40B4-BE49-F238E27FC236}">
                <a16:creationId xmlns:a16="http://schemas.microsoft.com/office/drawing/2014/main" id="{99569F09-E491-461E-AC96-2122EBAF2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5" y="2195584"/>
            <a:ext cx="2885149" cy="216081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CCF7E00-1121-4281-ADA0-2850BE8EE934}"/>
              </a:ext>
            </a:extLst>
          </p:cNvPr>
          <p:cNvSpPr/>
          <p:nvPr/>
        </p:nvSpPr>
        <p:spPr>
          <a:xfrm>
            <a:off x="9804595" y="2216354"/>
            <a:ext cx="1707145" cy="329522"/>
          </a:xfrm>
          <a:prstGeom prst="rect">
            <a:avLst/>
          </a:prstGeom>
          <a:solidFill>
            <a:srgbClr val="009800"/>
          </a:solidFill>
          <a:ln>
            <a:solidFill>
              <a:srgbClr val="00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groen, teken, person, lucht&#10;&#10;Automatisch gegenereerde beschrijving">
            <a:extLst>
              <a:ext uri="{FF2B5EF4-FFF2-40B4-BE49-F238E27FC236}">
                <a16:creationId xmlns:a16="http://schemas.microsoft.com/office/drawing/2014/main" id="{01D58996-FE2A-4DE4-B655-AB36056EE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26" y="3953995"/>
            <a:ext cx="3099294" cy="2321201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AD05EBAC-CE63-4483-A747-ABE73F98FB84}"/>
              </a:ext>
            </a:extLst>
          </p:cNvPr>
          <p:cNvSpPr/>
          <p:nvPr/>
        </p:nvSpPr>
        <p:spPr>
          <a:xfrm>
            <a:off x="7002069" y="3999279"/>
            <a:ext cx="1396478" cy="337153"/>
          </a:xfrm>
          <a:prstGeom prst="rect">
            <a:avLst/>
          </a:prstGeom>
          <a:solidFill>
            <a:srgbClr val="009800"/>
          </a:solidFill>
          <a:ln>
            <a:solidFill>
              <a:srgbClr val="00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53786BA0-64B6-4860-86A1-682DF1DBC7F5}"/>
              </a:ext>
            </a:extLst>
          </p:cNvPr>
          <p:cNvSpPr/>
          <p:nvPr/>
        </p:nvSpPr>
        <p:spPr>
          <a:xfrm>
            <a:off x="5848822" y="4876800"/>
            <a:ext cx="711004" cy="402556"/>
          </a:xfrm>
          <a:prstGeom prst="rect">
            <a:avLst/>
          </a:prstGeom>
          <a:solidFill>
            <a:srgbClr val="009800"/>
          </a:solidFill>
          <a:ln>
            <a:solidFill>
              <a:srgbClr val="00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65A1453-A6FB-61D4-A11A-CE7F3C2F910E}"/>
              </a:ext>
            </a:extLst>
          </p:cNvPr>
          <p:cNvSpPr txBox="1"/>
          <p:nvPr/>
        </p:nvSpPr>
        <p:spPr>
          <a:xfrm>
            <a:off x="203200" y="2096922"/>
            <a:ext cx="830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Waar moet ik op letten?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8475243-82C8-5DA4-7F9D-2344E870DA14}"/>
              </a:ext>
            </a:extLst>
          </p:cNvPr>
          <p:cNvSpPr txBox="1"/>
          <p:nvPr/>
        </p:nvSpPr>
        <p:spPr>
          <a:xfrm>
            <a:off x="203200" y="2509559"/>
            <a:ext cx="830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Snelheid behouden (niet knijpen en wél aanspringen)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0E8206-03FE-86A1-A7D3-1DC27E1AECB8}"/>
              </a:ext>
            </a:extLst>
          </p:cNvPr>
          <p:cNvSpPr txBox="1"/>
          <p:nvPr/>
        </p:nvSpPr>
        <p:spPr>
          <a:xfrm>
            <a:off x="203199" y="2936086"/>
            <a:ext cx="830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Gewichtsverdeling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D42B326-C8EA-4E83-6C59-9F34530A660A}"/>
              </a:ext>
            </a:extLst>
          </p:cNvPr>
          <p:cNvSpPr txBox="1"/>
          <p:nvPr/>
        </p:nvSpPr>
        <p:spPr>
          <a:xfrm>
            <a:off x="203198" y="3343529"/>
            <a:ext cx="830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Een slag voor hoogtewinning: </a:t>
            </a:r>
            <a:r>
              <a:rPr lang="nl-NL" sz="2400" b="1" u="sng" dirty="0"/>
              <a:t>trekboeg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5236FB6-2E09-55DA-71CE-707B8E9D4F87}"/>
              </a:ext>
            </a:extLst>
          </p:cNvPr>
          <p:cNvSpPr txBox="1"/>
          <p:nvPr/>
        </p:nvSpPr>
        <p:spPr>
          <a:xfrm>
            <a:off x="203198" y="3766711"/>
            <a:ext cx="830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Een slag voor snelheid: </a:t>
            </a:r>
            <a:r>
              <a:rPr lang="nl-NL" sz="2400" b="1" u="sng" dirty="0"/>
              <a:t>haalboeg</a:t>
            </a:r>
          </a:p>
        </p:txBody>
      </p:sp>
    </p:spTree>
    <p:extLst>
      <p:ext uri="{BB962C8B-B14F-4D97-AF65-F5344CB8AC3E}">
        <p14:creationId xmlns:p14="http://schemas.microsoft.com/office/powerpoint/2010/main" val="10368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Gijpen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45672" cy="3678862"/>
          </a:xfrm>
        </p:spPr>
        <p:txBody>
          <a:bodyPr>
            <a:normAutofit/>
          </a:bodyPr>
          <a:lstStyle/>
          <a:p>
            <a:r>
              <a:rPr lang="nl-NL" dirty="0"/>
              <a:t>VDW		VDW</a:t>
            </a:r>
          </a:p>
          <a:p>
            <a:r>
              <a:rPr lang="nl-NL" dirty="0"/>
              <a:t>Acties:</a:t>
            </a:r>
          </a:p>
          <a:p>
            <a:pPr marL="514350" indent="-514350">
              <a:buAutoNum type="arabicPeriod"/>
            </a:pPr>
            <a:r>
              <a:rPr lang="nl-NL" sz="2000" dirty="0"/>
              <a:t>Ga VDW varen</a:t>
            </a:r>
          </a:p>
          <a:p>
            <a:pPr marL="514350" indent="-514350">
              <a:buAutoNum type="arabicPeriod"/>
            </a:pPr>
            <a:r>
              <a:rPr lang="nl-NL" sz="2000" dirty="0"/>
              <a:t>‘’Klaar om te gijpen!’’ of ‘’Gijpkoers!’’</a:t>
            </a:r>
          </a:p>
          <a:p>
            <a:pPr marL="514350" indent="-514350">
              <a:buAutoNum type="arabicPeriod"/>
            </a:pPr>
            <a:r>
              <a:rPr lang="nl-NL" sz="2000" dirty="0"/>
              <a:t>‘’Fok te loevert!’’</a:t>
            </a:r>
          </a:p>
          <a:p>
            <a:pPr marL="514350" indent="-514350">
              <a:buAutoNum type="arabicPeriod"/>
            </a:pPr>
            <a:r>
              <a:rPr lang="nl-NL" sz="2000" dirty="0"/>
              <a:t>‘’GIJP!’’</a:t>
            </a:r>
          </a:p>
          <a:p>
            <a:pPr marL="514350" indent="-514350">
              <a:buAutoNum type="arabicPeriod"/>
            </a:pPr>
            <a:r>
              <a:rPr lang="nl-NL" sz="2000" dirty="0"/>
              <a:t>Haal het grootzeil snel binnen en laat het meteen volledig vieren.</a:t>
            </a:r>
          </a:p>
          <a:p>
            <a:pPr marL="514350" indent="-514350">
              <a:buAutoNum type="arabicPeriod"/>
            </a:pPr>
            <a:endParaRPr lang="nl-NL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834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D49C7EF0-0FF2-445D-B217-9A20AA91F21B}"/>
              </a:ext>
            </a:extLst>
          </p:cNvPr>
          <p:cNvCxnSpPr/>
          <p:nvPr/>
        </p:nvCxnSpPr>
        <p:spPr>
          <a:xfrm>
            <a:off x="2518698" y="1899800"/>
            <a:ext cx="5189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1B5B74-3B3C-5A66-B23E-D5EF0C16B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535" y="457676"/>
            <a:ext cx="3193368" cy="594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5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Gijpen (</a:t>
            </a:r>
            <a:r>
              <a:rPr lang="nl-NL" dirty="0">
                <a:solidFill>
                  <a:srgbClr val="00B050"/>
                </a:solidFill>
              </a:rPr>
              <a:t>G</a:t>
            </a:r>
            <a:r>
              <a:rPr lang="nl-NL" dirty="0"/>
              <a:t>)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18" y="2516971"/>
            <a:ext cx="6499684" cy="36788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Maar natuurlijk met zo min mogelijk koersverandering!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2400" i="1" dirty="0"/>
              <a:t>Tip: ga alvast aan de ‘verkeerde’ kant van het roer zitten en bedien de helmstok met je schouders of rug!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834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F50AC3D7-7143-3F44-FD80-57FBCA9D1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155" y="160488"/>
            <a:ext cx="4456565" cy="65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0" y="21272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Gijp vermijden (stormrondje) 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70" y="2151211"/>
            <a:ext cx="4734682" cy="3678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Mocht het te hard waaien om een gijp te maken; maak dan een stormrondje!</a:t>
            </a:r>
          </a:p>
          <a:p>
            <a:pPr marL="0" indent="0">
              <a:buNone/>
            </a:pPr>
            <a:r>
              <a:rPr lang="nl-NL" dirty="0"/>
              <a:t>Wanneer waait het te hard?</a:t>
            </a:r>
          </a:p>
          <a:p>
            <a:pPr marL="0" indent="0">
              <a:buNone/>
            </a:pPr>
            <a:r>
              <a:rPr lang="nl-NL" i="1" u="sng" dirty="0">
                <a:solidFill>
                  <a:schemeClr val="accent2"/>
                </a:solidFill>
              </a:rPr>
              <a:t>Als je zelf niet meer makkelijk veilig kan gijpen.</a:t>
            </a:r>
          </a:p>
          <a:p>
            <a:pPr marL="0" indent="0">
              <a:buNone/>
            </a:pPr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834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4EA134EA-CA49-A093-5474-FB5A6F90B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691" y="1304608"/>
            <a:ext cx="6588997" cy="47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Lagerwal</a:t>
            </a:r>
          </a:p>
        </p:txBody>
      </p:sp>
      <p:pic>
        <p:nvPicPr>
          <p:cNvPr id="22" name="Afbeelding 21" descr="Afbeelding met tekening&#10;&#10;Automatisch gegenereerde beschrijving">
            <a:extLst>
              <a:ext uri="{FF2B5EF4-FFF2-40B4-BE49-F238E27FC236}">
                <a16:creationId xmlns:a16="http://schemas.microsoft.com/office/drawing/2014/main" id="{9233DDCD-C92E-4622-A038-30CB8C0E5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571" y="5953574"/>
            <a:ext cx="904426" cy="904426"/>
          </a:xfrm>
          <a:prstGeom prst="rect">
            <a:avLst/>
          </a:prstGeom>
        </p:spPr>
      </p:pic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2" y="2330246"/>
            <a:ext cx="5378548" cy="1487012"/>
          </a:xfrm>
        </p:spPr>
        <p:txBody>
          <a:bodyPr/>
          <a:lstStyle/>
          <a:p>
            <a:r>
              <a:rPr lang="nl-NL" dirty="0"/>
              <a:t>Wat is een lagerwal?</a:t>
            </a:r>
          </a:p>
          <a:p>
            <a:pPr lvl="1"/>
            <a:r>
              <a:rPr lang="nl-NL" dirty="0"/>
              <a:t>Een wal waar de wind vanaf het water op waait.</a:t>
            </a:r>
          </a:p>
          <a:p>
            <a:pPr lvl="1"/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834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fbeelding 1">
            <a:extLst>
              <a:ext uri="{FF2B5EF4-FFF2-40B4-BE49-F238E27FC236}">
                <a16:creationId xmlns:a16="http://schemas.microsoft.com/office/drawing/2014/main" id="{531D9824-6BA0-4E78-96E6-D41556F7C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867" y="1603717"/>
            <a:ext cx="5041829" cy="4133405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1666B26-3D6C-4261-BEF3-08C799B16A41}"/>
              </a:ext>
            </a:extLst>
          </p:cNvPr>
          <p:cNvSpPr/>
          <p:nvPr/>
        </p:nvSpPr>
        <p:spPr>
          <a:xfrm>
            <a:off x="7373258" y="1728216"/>
            <a:ext cx="3261918" cy="3772698"/>
          </a:xfrm>
          <a:prstGeom prst="rect">
            <a:avLst/>
          </a:prstGeom>
          <a:solidFill>
            <a:srgbClr val="3399FE"/>
          </a:solidFill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C8D5A5F-B36C-B13E-9697-09973D5B91D7}"/>
              </a:ext>
            </a:extLst>
          </p:cNvPr>
          <p:cNvSpPr/>
          <p:nvPr/>
        </p:nvSpPr>
        <p:spPr>
          <a:xfrm>
            <a:off x="6558346" y="1955423"/>
            <a:ext cx="1288116" cy="2078260"/>
          </a:xfrm>
          <a:prstGeom prst="rect">
            <a:avLst/>
          </a:prstGeom>
          <a:solidFill>
            <a:srgbClr val="3399FE"/>
          </a:solidFill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inhoud 16">
            <a:extLst>
              <a:ext uri="{FF2B5EF4-FFF2-40B4-BE49-F238E27FC236}">
                <a16:creationId xmlns:a16="http://schemas.microsoft.com/office/drawing/2014/main" id="{3F8746BA-2AD8-A48C-1918-9A38039E466B}"/>
              </a:ext>
            </a:extLst>
          </p:cNvPr>
          <p:cNvSpPr txBox="1">
            <a:spLocks/>
          </p:cNvSpPr>
          <p:nvPr/>
        </p:nvSpPr>
        <p:spPr>
          <a:xfrm>
            <a:off x="261257" y="4151085"/>
            <a:ext cx="5834743" cy="2496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nl-NL" dirty="0"/>
              <a:t>Probleem:</a:t>
            </a:r>
          </a:p>
          <a:p>
            <a:pPr marL="914400" lvl="1" indent="-457200">
              <a:buAutoNum type="arabicParenR"/>
            </a:pPr>
            <a:r>
              <a:rPr lang="nl-NL" dirty="0"/>
              <a:t>Je komt er moeilijk weg. </a:t>
            </a:r>
          </a:p>
          <a:p>
            <a:pPr marL="914400" lvl="1" indent="-457200">
              <a:buAutoNum type="arabicParenR"/>
            </a:pPr>
            <a:r>
              <a:rPr lang="nl-NL" dirty="0"/>
              <a:t>Je komt er moeilijk zeilend aan, omdat je een RW-koers of een VDW-koers moet varen.</a:t>
            </a:r>
          </a:p>
        </p:txBody>
      </p:sp>
    </p:spTree>
    <p:extLst>
      <p:ext uri="{BB962C8B-B14F-4D97-AF65-F5344CB8AC3E}">
        <p14:creationId xmlns:p14="http://schemas.microsoft.com/office/powerpoint/2010/main" val="57249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5" grpId="0" uiExpand="1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90734-9B0E-9E1F-7842-1DEC2BE4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valt er te behalen?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0B4BBD-1AEC-69AA-B945-E004EC1EE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Lichtmatroos</a:t>
            </a:r>
          </a:p>
          <a:p>
            <a:r>
              <a:rPr lang="nl-NL" dirty="0"/>
              <a:t>Roeien 1</a:t>
            </a:r>
          </a:p>
          <a:p>
            <a:r>
              <a:rPr lang="nl-NL" dirty="0"/>
              <a:t>Roeien 2 </a:t>
            </a:r>
          </a:p>
          <a:p>
            <a:r>
              <a:rPr lang="nl-NL" dirty="0"/>
              <a:t>Zeilen </a:t>
            </a:r>
            <a:r>
              <a:rPr lang="nl-NL" dirty="0">
                <a:solidFill>
                  <a:srgbClr val="FF0000"/>
                </a:solidFill>
              </a:rPr>
              <a:t>Rood</a:t>
            </a:r>
          </a:p>
          <a:p>
            <a:r>
              <a:rPr lang="nl-NL" dirty="0"/>
              <a:t>Zeilen </a:t>
            </a:r>
            <a:r>
              <a:rPr lang="nl-NL" dirty="0">
                <a:solidFill>
                  <a:srgbClr val="00B050"/>
                </a:solidFill>
              </a:rPr>
              <a:t>Groen</a:t>
            </a:r>
            <a:endParaRPr lang="nl-NL" dirty="0"/>
          </a:p>
          <a:p>
            <a:r>
              <a:rPr lang="nl-NL" strike="sngStrike" dirty="0"/>
              <a:t>CWO 3  </a:t>
            </a:r>
            <a:r>
              <a:rPr lang="nl-NL" dirty="0"/>
              <a:t>→ Watersport Academy 4?</a:t>
            </a:r>
          </a:p>
          <a:p>
            <a:r>
              <a:rPr lang="nl-NL" strike="sngStrike" dirty="0"/>
              <a:t>CWO 4  </a:t>
            </a:r>
            <a:r>
              <a:rPr lang="nl-NL" dirty="0"/>
              <a:t>→ Watersport Academy 5?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0" name="Picture 2" descr="CWO - Regionale Admiraliteit Rijnland (RA4)">
            <a:extLst>
              <a:ext uri="{FF2B5EF4-FFF2-40B4-BE49-F238E27FC236}">
                <a16:creationId xmlns:a16="http://schemas.microsoft.com/office/drawing/2014/main" id="{F92B0F18-A564-E37D-4FFD-3092D3FE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9" y="2186797"/>
            <a:ext cx="3706812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tersport Academy">
            <a:extLst>
              <a:ext uri="{FF2B5EF4-FFF2-40B4-BE49-F238E27FC236}">
                <a16:creationId xmlns:a16="http://schemas.microsoft.com/office/drawing/2014/main" id="{819AC765-1240-0144-F2A1-492B6BC60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82" y="2296410"/>
            <a:ext cx="3706812" cy="108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F99D2498-7503-C78C-4DF3-F04B8FBA3650}"/>
              </a:ext>
            </a:extLst>
          </p:cNvPr>
          <p:cNvSpPr/>
          <p:nvPr/>
        </p:nvSpPr>
        <p:spPr>
          <a:xfrm>
            <a:off x="3284539" y="681037"/>
            <a:ext cx="4100512" cy="4100512"/>
          </a:xfrm>
          <a:prstGeom prst="mathMultiply">
            <a:avLst>
              <a:gd name="adj1" fmla="val 648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86AF0F-B383-201E-4BA2-4E61F45D280F}"/>
              </a:ext>
            </a:extLst>
          </p:cNvPr>
          <p:cNvSpPr txBox="1"/>
          <p:nvPr/>
        </p:nvSpPr>
        <p:spPr>
          <a:xfrm>
            <a:off x="6572251" y="1372156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R.I.P. CWO</a:t>
            </a:r>
          </a:p>
        </p:txBody>
      </p:sp>
    </p:spTree>
    <p:extLst>
      <p:ext uri="{BB962C8B-B14F-4D97-AF65-F5344CB8AC3E}">
        <p14:creationId xmlns:p14="http://schemas.microsoft.com/office/powerpoint/2010/main" val="9267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Lagerwal</a:t>
            </a:r>
          </a:p>
        </p:txBody>
      </p:sp>
      <p:pic>
        <p:nvPicPr>
          <p:cNvPr id="22" name="Afbeelding 21" descr="Afbeelding met tekening&#10;&#10;Automatisch gegenereerde beschrijving">
            <a:extLst>
              <a:ext uri="{FF2B5EF4-FFF2-40B4-BE49-F238E27FC236}">
                <a16:creationId xmlns:a16="http://schemas.microsoft.com/office/drawing/2014/main" id="{9233DDCD-C92E-4622-A038-30CB8C0E5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571" y="5953574"/>
            <a:ext cx="904426" cy="904426"/>
          </a:xfrm>
          <a:prstGeom prst="rect">
            <a:avLst/>
          </a:prstGeom>
        </p:spPr>
      </p:pic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5" y="2046418"/>
            <a:ext cx="5664590" cy="4673695"/>
          </a:xfrm>
        </p:spPr>
        <p:txBody>
          <a:bodyPr>
            <a:normAutofit/>
          </a:bodyPr>
          <a:lstStyle/>
          <a:p>
            <a:r>
              <a:rPr lang="nl-NL" dirty="0"/>
              <a:t>Acties:</a:t>
            </a:r>
          </a:p>
          <a:p>
            <a:pPr marL="514350" indent="-514350">
              <a:buAutoNum type="arabicPeriod"/>
            </a:pPr>
            <a:r>
              <a:rPr lang="nl-NL" sz="1800" dirty="0"/>
              <a:t>Maak snelheid op ADW</a:t>
            </a:r>
          </a:p>
          <a:p>
            <a:pPr marL="514350" indent="-514350">
              <a:buAutoNum type="arabicPeriod"/>
            </a:pPr>
            <a:r>
              <a:rPr lang="nl-NL" sz="1800" dirty="0"/>
              <a:t>‘’Klaarmaken om te strijken!’’</a:t>
            </a:r>
          </a:p>
          <a:p>
            <a:pPr marL="514350" indent="-514350">
              <a:buAutoNum type="arabicPeriod"/>
            </a:pPr>
            <a:r>
              <a:rPr lang="nl-NL" sz="1800" dirty="0"/>
              <a:t>Draai in de wind en laat het grootzeil zakken</a:t>
            </a:r>
          </a:p>
          <a:p>
            <a:pPr marL="514350" indent="-514350">
              <a:buAutoNum type="arabicPeriod"/>
            </a:pPr>
            <a:r>
              <a:rPr lang="nl-NL" sz="1800" dirty="0"/>
              <a:t>Je hoeft niet te wrikken!</a:t>
            </a:r>
          </a:p>
          <a:p>
            <a:pPr marL="514350" indent="-514350">
              <a:buAutoNum type="arabicPeriod"/>
            </a:pPr>
            <a:r>
              <a:rPr lang="nl-NL" sz="1800" dirty="0"/>
              <a:t>‘’Fok bak!’’</a:t>
            </a:r>
          </a:p>
          <a:p>
            <a:pPr marL="514350" indent="-514350">
              <a:buAutoNum type="arabicPeriod"/>
            </a:pPr>
            <a:r>
              <a:rPr lang="nl-NL" sz="1800" dirty="0"/>
              <a:t>Vaar op het fok of ‘voor top en takel’ naar je doel.</a:t>
            </a:r>
          </a:p>
          <a:p>
            <a:pPr marL="0" indent="0">
              <a:buNone/>
            </a:pPr>
            <a:r>
              <a:rPr lang="nl-NL" sz="1800" dirty="0"/>
              <a:t>Tips: Denk goed na over de plek waar je je zeilen laat zakken ten opzichte van de windrichting en </a:t>
            </a:r>
            <a:br>
              <a:rPr lang="nl-NL" sz="1800" dirty="0"/>
            </a:br>
            <a:r>
              <a:rPr lang="nl-NL" sz="1800" dirty="0"/>
              <a:t>-snelheid, afstand tot het doel en ander verkeer!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834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F73F0857-943F-43D2-947A-AB55F6027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979" y="1620204"/>
            <a:ext cx="5042717" cy="412599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54835C2-796B-4E87-A91B-877D9800BC42}"/>
              </a:ext>
            </a:extLst>
          </p:cNvPr>
          <p:cNvSpPr/>
          <p:nvPr/>
        </p:nvSpPr>
        <p:spPr>
          <a:xfrm rot="1377522">
            <a:off x="8619159" y="4310956"/>
            <a:ext cx="799641" cy="707967"/>
          </a:xfrm>
          <a:prstGeom prst="rect">
            <a:avLst/>
          </a:prstGeom>
          <a:solidFill>
            <a:srgbClr val="3399FE"/>
          </a:solidFill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D328A82-9128-42C5-87B6-04904A7515AD}"/>
              </a:ext>
            </a:extLst>
          </p:cNvPr>
          <p:cNvSpPr/>
          <p:nvPr/>
        </p:nvSpPr>
        <p:spPr>
          <a:xfrm>
            <a:off x="7986981" y="2012041"/>
            <a:ext cx="1631721" cy="1815977"/>
          </a:xfrm>
          <a:prstGeom prst="rect">
            <a:avLst/>
          </a:prstGeom>
          <a:solidFill>
            <a:srgbClr val="3399FE"/>
          </a:solidFill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3DBB83B-B509-4BF6-86E7-839D33FFAEE4}"/>
              </a:ext>
            </a:extLst>
          </p:cNvPr>
          <p:cNvSpPr/>
          <p:nvPr/>
        </p:nvSpPr>
        <p:spPr>
          <a:xfrm>
            <a:off x="7371471" y="1739962"/>
            <a:ext cx="2771335" cy="306457"/>
          </a:xfrm>
          <a:prstGeom prst="rect">
            <a:avLst/>
          </a:prstGeom>
          <a:solidFill>
            <a:srgbClr val="3399FE"/>
          </a:solidFill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C3C14C2-CDFB-4E33-87FB-579FA7F89571}"/>
              </a:ext>
            </a:extLst>
          </p:cNvPr>
          <p:cNvSpPr/>
          <p:nvPr/>
        </p:nvSpPr>
        <p:spPr>
          <a:xfrm>
            <a:off x="7802808" y="3858458"/>
            <a:ext cx="130298" cy="1612962"/>
          </a:xfrm>
          <a:prstGeom prst="rect">
            <a:avLst/>
          </a:prstGeom>
          <a:solidFill>
            <a:srgbClr val="3399FE"/>
          </a:solidFill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B48944E-1D36-4318-BFBC-6D9E29868139}"/>
              </a:ext>
            </a:extLst>
          </p:cNvPr>
          <p:cNvSpPr/>
          <p:nvPr/>
        </p:nvSpPr>
        <p:spPr>
          <a:xfrm>
            <a:off x="7627043" y="5149596"/>
            <a:ext cx="577173" cy="326362"/>
          </a:xfrm>
          <a:prstGeom prst="rect">
            <a:avLst/>
          </a:prstGeom>
          <a:solidFill>
            <a:srgbClr val="3399FE"/>
          </a:solidFill>
          <a:ln>
            <a:solidFill>
              <a:srgbClr val="339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1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3C4B7-DDC9-BBE2-7EF9-921A3224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27000"/>
            <a:ext cx="10515600" cy="1325563"/>
          </a:xfrm>
        </p:spPr>
        <p:txBody>
          <a:bodyPr/>
          <a:lstStyle/>
          <a:p>
            <a:r>
              <a:rPr lang="nl-NL" dirty="0"/>
              <a:t>Hogerwal, Sliplijn en killen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324BA6-EB39-376A-4AAC-93BE2CAAC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15" y="1161336"/>
            <a:ext cx="7607300" cy="7155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Sliplijn</a:t>
            </a:r>
          </a:p>
          <a:p>
            <a:r>
              <a:rPr lang="nl-NL" dirty="0"/>
              <a:t>Om op punt hogerwal aan te komen maken we gebruik van een sliplijn. Dit is een aan de </a:t>
            </a:r>
            <a:r>
              <a:rPr lang="nl-NL" dirty="0" err="1"/>
              <a:t>windse</a:t>
            </a:r>
            <a:r>
              <a:rPr lang="nl-NL" dirty="0"/>
              <a:t> koers waarbij, bij het helemaal later vieren je zeilen volledig klapperen.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Killen</a:t>
            </a:r>
          </a:p>
          <a:p>
            <a:pPr marL="0" indent="0">
              <a:buNone/>
            </a:pPr>
            <a:r>
              <a:rPr lang="nl-NL" b="1" i="1" u="sng" dirty="0">
                <a:solidFill>
                  <a:schemeClr val="accent2"/>
                </a:solidFill>
              </a:rPr>
              <a:t>Het laten tegenbollen van het voorlijk om snelheid te verliezen. </a:t>
            </a:r>
          </a:p>
          <a:p>
            <a:r>
              <a:rPr lang="nl-NL" dirty="0"/>
              <a:t>Maar let wel: </a:t>
            </a:r>
          </a:p>
          <a:p>
            <a:pPr marL="0" indent="0">
              <a:buNone/>
            </a:pPr>
            <a:r>
              <a:rPr lang="nl-NL" i="1" dirty="0"/>
              <a:t>Het achterlijk blijft onder spanning. Volledig klapperende zeilen is ongecontroleerd, en dus fout!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8B91B0-0F29-AEAA-950B-9E613FE0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49" t="3003" r="11068" b="1821"/>
          <a:stretch>
            <a:fillRect/>
          </a:stretch>
        </p:blipFill>
        <p:spPr>
          <a:xfrm>
            <a:off x="8283468" y="1452563"/>
            <a:ext cx="3718063" cy="29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558E7-42F9-4EC0-81FA-20AB4BA6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Hogerwal, stap voor stap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32074C-8C77-7841-4260-5E99AA01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559719"/>
            <a:ext cx="5257800" cy="487632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Vaar met een aan de </a:t>
            </a:r>
            <a:r>
              <a:rPr lang="nl-NL" dirty="0" err="1"/>
              <a:t>windse</a:t>
            </a:r>
            <a:r>
              <a:rPr lang="nl-NL" dirty="0"/>
              <a:t> koers op het gekozen punt af.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Test je sliplijn door je zeilen te laten vieren. Corrigeer eventueel door op te loeven of af te vallen.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Regel je snelheid door je zeilen te laten killen. Wijs een pikhaak voor aan.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Kom zo rustig bij de kant aan dat er met gemak afgehouden kan worden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C036BCB-814F-28B6-FF44-DFD894645B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49" t="3003" r="11068" b="1821"/>
          <a:stretch>
            <a:fillRect/>
          </a:stretch>
        </p:blipFill>
        <p:spPr>
          <a:xfrm>
            <a:off x="5964017" y="1635681"/>
            <a:ext cx="6055360" cy="47244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DECA600-8295-9277-1E06-F5B414E28923}"/>
              </a:ext>
            </a:extLst>
          </p:cNvPr>
          <p:cNvSpPr txBox="1"/>
          <p:nvPr/>
        </p:nvSpPr>
        <p:spPr>
          <a:xfrm>
            <a:off x="7345777" y="5476557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0DE64C4-C6B7-A6AA-0B72-1985A6A56C8B}"/>
              </a:ext>
            </a:extLst>
          </p:cNvPr>
          <p:cNvSpPr txBox="1"/>
          <p:nvPr/>
        </p:nvSpPr>
        <p:spPr>
          <a:xfrm>
            <a:off x="11104880" y="2496205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087A3E1-9B92-F949-0AA4-209A7EF9E18F}"/>
              </a:ext>
            </a:extLst>
          </p:cNvPr>
          <p:cNvSpPr txBox="1"/>
          <p:nvPr/>
        </p:nvSpPr>
        <p:spPr>
          <a:xfrm>
            <a:off x="8422834" y="4703901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2349F94-AD76-53EF-466D-C193BF6711E8}"/>
              </a:ext>
            </a:extLst>
          </p:cNvPr>
          <p:cNvSpPr txBox="1"/>
          <p:nvPr/>
        </p:nvSpPr>
        <p:spPr>
          <a:xfrm>
            <a:off x="9921434" y="3429000"/>
            <a:ext cx="6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75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Afvaren van hogerwal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82990"/>
            <a:ext cx="5050069" cy="4688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200" dirty="0"/>
              <a:t>Acties:</a:t>
            </a:r>
          </a:p>
          <a:p>
            <a:pPr marL="514350" indent="-514350">
              <a:buAutoNum type="arabicPeriod"/>
            </a:pPr>
            <a:r>
              <a:rPr lang="nl-NL" sz="2200" dirty="0"/>
              <a:t>Lig alleen voor vast (met zwaard op)</a:t>
            </a:r>
          </a:p>
          <a:p>
            <a:pPr marL="514350" indent="-514350">
              <a:buAutoNum type="arabicPeriod"/>
            </a:pPr>
            <a:r>
              <a:rPr lang="nl-NL" sz="2200" dirty="0"/>
              <a:t>Hijs de zeilen</a:t>
            </a:r>
          </a:p>
          <a:p>
            <a:pPr marL="514350" indent="-514350">
              <a:buAutoNum type="arabicPeriod"/>
            </a:pPr>
            <a:r>
              <a:rPr lang="nl-NL" sz="2200" dirty="0"/>
              <a:t>Gooi voor los en duw recht naar achter (let op: deinzen!)</a:t>
            </a:r>
          </a:p>
          <a:p>
            <a:pPr marL="514350" indent="-514350">
              <a:buAutoNum type="arabicPeriod"/>
            </a:pPr>
            <a:r>
              <a:rPr lang="nl-NL" sz="2200" dirty="0"/>
              <a:t>‘’Zwaard in!’’</a:t>
            </a:r>
          </a:p>
          <a:p>
            <a:pPr marL="514350" indent="-514350">
              <a:buAutoNum type="arabicPeriod"/>
            </a:pPr>
            <a:r>
              <a:rPr lang="nl-NL" sz="2200" dirty="0"/>
              <a:t>‘’Fok bak!’’</a:t>
            </a:r>
          </a:p>
          <a:p>
            <a:pPr marL="514350" indent="-514350">
              <a:buAutoNum type="arabicPeriod"/>
            </a:pPr>
            <a:r>
              <a:rPr lang="nl-NL" sz="2200" dirty="0"/>
              <a:t>‘’Fok over!’’ </a:t>
            </a:r>
          </a:p>
          <a:p>
            <a:pPr marL="514350" indent="-514350">
              <a:buAutoNum type="arabicPeriod"/>
            </a:pPr>
            <a:r>
              <a:rPr lang="nl-NL" sz="2200" dirty="0"/>
              <a:t>Aanspringen van de zeilen</a:t>
            </a:r>
          </a:p>
          <a:p>
            <a:pPr marL="0" indent="0">
              <a:buNone/>
            </a:pPr>
            <a:r>
              <a:rPr lang="nl-NL" sz="2200" dirty="0"/>
              <a:t>Tip: ankeren is ook een hogerwal!</a:t>
            </a:r>
          </a:p>
          <a:p>
            <a:pPr marL="514350" indent="-514350">
              <a:buAutoNum type="arabicPeriod"/>
            </a:pPr>
            <a:endParaRPr lang="nl-NL" sz="22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8D7B9A7-9828-58E0-E261-433BBA2EE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97" y="1690688"/>
            <a:ext cx="6759526" cy="435139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7D39513-ADAB-B217-06E3-B3885C1DD71A}"/>
              </a:ext>
            </a:extLst>
          </p:cNvPr>
          <p:cNvSpPr txBox="1"/>
          <p:nvPr/>
        </p:nvSpPr>
        <p:spPr>
          <a:xfrm>
            <a:off x="8707120" y="2061029"/>
            <a:ext cx="153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C18ABED-9560-8191-C6D1-2948DF98A510}"/>
              </a:ext>
            </a:extLst>
          </p:cNvPr>
          <p:cNvSpPr txBox="1"/>
          <p:nvPr/>
        </p:nvSpPr>
        <p:spPr>
          <a:xfrm>
            <a:off x="8923801" y="3386592"/>
            <a:ext cx="153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4513201-02EA-AF7C-7144-8C38842C9EDC}"/>
              </a:ext>
            </a:extLst>
          </p:cNvPr>
          <p:cNvSpPr txBox="1"/>
          <p:nvPr/>
        </p:nvSpPr>
        <p:spPr>
          <a:xfrm>
            <a:off x="8422640" y="3820724"/>
            <a:ext cx="153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30D6E4A-CCDE-4779-4537-4136D5BAD95E}"/>
              </a:ext>
            </a:extLst>
          </p:cNvPr>
          <p:cNvSpPr txBox="1"/>
          <p:nvPr/>
        </p:nvSpPr>
        <p:spPr>
          <a:xfrm>
            <a:off x="9189720" y="4974886"/>
            <a:ext cx="153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2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7BB2E0F-A494-2E11-3B66-BB31F5E4E486}"/>
              </a:ext>
            </a:extLst>
          </p:cNvPr>
          <p:cNvSpPr txBox="1"/>
          <p:nvPr/>
        </p:nvSpPr>
        <p:spPr>
          <a:xfrm>
            <a:off x="8156721" y="4282389"/>
            <a:ext cx="153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2">
                    <a:lumMod val="1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4546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Ankeren (</a:t>
            </a:r>
            <a:r>
              <a:rPr lang="nl-NL" dirty="0">
                <a:solidFill>
                  <a:srgbClr val="00B050"/>
                </a:solidFill>
              </a:rPr>
              <a:t>G</a:t>
            </a:r>
            <a:r>
              <a:rPr lang="nl-NL" dirty="0"/>
              <a:t>)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34" y="1771747"/>
            <a:ext cx="10737037" cy="3917853"/>
          </a:xfrm>
        </p:spPr>
        <p:txBody>
          <a:bodyPr>
            <a:normAutofit/>
          </a:bodyPr>
          <a:lstStyle/>
          <a:p>
            <a:r>
              <a:rPr lang="nl-NL" dirty="0"/>
              <a:t>Hoe maak je een goede ankermanoeuvre?</a:t>
            </a:r>
          </a:p>
          <a:p>
            <a:pPr marL="457200" lvl="1" indent="0">
              <a:buNone/>
            </a:pPr>
            <a:r>
              <a:rPr lang="nl-NL" dirty="0"/>
              <a:t>1. ‘’Presenteer anker!’’ → </a:t>
            </a:r>
            <a:r>
              <a:rPr lang="nl-NL" u="sng" dirty="0">
                <a:solidFill>
                  <a:schemeClr val="accent2"/>
                </a:solidFill>
              </a:rPr>
              <a:t>Maak het uiteinde van de ankerlijn vast aan de vlet!!</a:t>
            </a:r>
          </a:p>
          <a:p>
            <a:pPr marL="457200" lvl="1" indent="0">
              <a:buNone/>
            </a:pPr>
            <a:r>
              <a:rPr lang="nl-NL" dirty="0"/>
              <a:t>2. Draai in de wind</a:t>
            </a:r>
          </a:p>
          <a:p>
            <a:pPr marL="457200" lvl="1" indent="0">
              <a:buNone/>
            </a:pPr>
            <a:r>
              <a:rPr lang="nl-NL" dirty="0"/>
              <a:t>3. Maak een kantpeiling</a:t>
            </a:r>
          </a:p>
          <a:p>
            <a:pPr marL="457200" lvl="1" indent="0">
              <a:buNone/>
            </a:pPr>
            <a:r>
              <a:rPr lang="nl-NL" dirty="0"/>
              <a:t>4. Als de boot bijna stilligt, werp het anker tegen de wind in</a:t>
            </a:r>
          </a:p>
          <a:p>
            <a:pPr marL="457200" lvl="1" indent="0">
              <a:buNone/>
            </a:pPr>
            <a:r>
              <a:rPr lang="nl-NL" dirty="0"/>
              <a:t>5. ‘’Zwaard op’’</a:t>
            </a:r>
          </a:p>
          <a:p>
            <a:pPr marL="457200" lvl="1" indent="0">
              <a:buNone/>
            </a:pPr>
            <a:r>
              <a:rPr lang="nl-NL" dirty="0"/>
              <a:t>6. Anker mag niet meer krabben en de boot moet stilliggen</a:t>
            </a:r>
          </a:p>
          <a:p>
            <a:pPr marL="0" indent="0">
              <a:buNone/>
            </a:pPr>
            <a:r>
              <a:rPr lang="nl-NL" sz="2200" dirty="0"/>
              <a:t>Tip: Zorg voor goede communicatie tussen roerganger en de persoon op het voordek!</a:t>
            </a:r>
          </a:p>
        </p:txBody>
      </p:sp>
    </p:spTree>
    <p:extLst>
      <p:ext uri="{BB962C8B-B14F-4D97-AF65-F5344CB8AC3E}">
        <p14:creationId xmlns:p14="http://schemas.microsoft.com/office/powerpoint/2010/main" val="35648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Man Overboord-Manoeuvre (MOB)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5E875F8-D5A8-8DF1-89BC-C470FB91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868" b="12368"/>
          <a:stretch>
            <a:fillRect/>
          </a:stretch>
        </p:blipFill>
        <p:spPr>
          <a:xfrm>
            <a:off x="7224738" y="1690688"/>
            <a:ext cx="4662462" cy="489506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26BE14B-5049-8292-18E4-2CC817F913C7}"/>
              </a:ext>
            </a:extLst>
          </p:cNvPr>
          <p:cNvSpPr/>
          <p:nvPr/>
        </p:nvSpPr>
        <p:spPr>
          <a:xfrm>
            <a:off x="11023600" y="4115435"/>
            <a:ext cx="863600" cy="2377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inhoud 16">
            <a:extLst>
              <a:ext uri="{FF2B5EF4-FFF2-40B4-BE49-F238E27FC236}">
                <a16:creationId xmlns:a16="http://schemas.microsoft.com/office/drawing/2014/main" id="{3578A11F-BA28-4936-0FD4-7F8E1EFDC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949" y="1748281"/>
            <a:ext cx="10959851" cy="4837471"/>
          </a:xfrm>
        </p:spPr>
        <p:txBody>
          <a:bodyPr>
            <a:normAutofit/>
          </a:bodyPr>
          <a:lstStyle/>
          <a:p>
            <a:r>
              <a:rPr lang="nl-NL" dirty="0"/>
              <a:t>Acties:</a:t>
            </a:r>
          </a:p>
          <a:p>
            <a:pPr lvl="1"/>
            <a:r>
              <a:rPr lang="nl-NL" dirty="0"/>
              <a:t>1. ‘’Man overboord!’’ ‘’Wijs!’’ ‘’Drijf!’’;</a:t>
            </a:r>
          </a:p>
          <a:p>
            <a:pPr lvl="1"/>
            <a:r>
              <a:rPr lang="nl-NL" dirty="0"/>
              <a:t>2. Onmiddellijk afvallen tot VDW (géén gijp);</a:t>
            </a:r>
          </a:p>
          <a:p>
            <a:pPr lvl="1"/>
            <a:r>
              <a:rPr lang="nl-NL" dirty="0"/>
              <a:t>3. 3 à 4 bootlengtes doorvaren;</a:t>
            </a:r>
          </a:p>
          <a:p>
            <a:pPr lvl="1"/>
            <a:r>
              <a:rPr lang="nl-NL" dirty="0"/>
              <a:t>4. </a:t>
            </a:r>
            <a:r>
              <a:rPr lang="nl-NL" b="1" i="1" u="sng" dirty="0">
                <a:solidFill>
                  <a:srgbClr val="FFC000"/>
                </a:solidFill>
              </a:rPr>
              <a:t>Snel</a:t>
            </a:r>
            <a:r>
              <a:rPr lang="nl-NL" dirty="0"/>
              <a:t> oploeven tot ADW;</a:t>
            </a:r>
          </a:p>
          <a:p>
            <a:pPr lvl="1"/>
            <a:r>
              <a:rPr lang="nl-NL" dirty="0"/>
              <a:t>5. Dwarspeiling en overstag;</a:t>
            </a:r>
          </a:p>
          <a:p>
            <a:pPr lvl="1"/>
            <a:r>
              <a:rPr lang="nl-NL" dirty="0"/>
              <a:t>6. Sliplanding tot je vrijwel stilligt bij de man;</a:t>
            </a:r>
          </a:p>
          <a:p>
            <a:pPr lvl="1"/>
            <a:r>
              <a:rPr lang="nl-NL" dirty="0"/>
              <a:t>7. Man aan loefzijde achter stag binnenhalen;</a:t>
            </a:r>
          </a:p>
          <a:p>
            <a:pPr lvl="1"/>
            <a:r>
              <a:rPr lang="nl-NL" dirty="0"/>
              <a:t>8. Onmiddellijk Bijliggen;</a:t>
            </a:r>
          </a:p>
          <a:p>
            <a:pPr marL="0" indent="0">
              <a:buNone/>
            </a:pPr>
            <a:r>
              <a:rPr lang="nl-NL" i="1" dirty="0"/>
              <a:t>Tip: als je niet meteen kan bijliggen als de </a:t>
            </a:r>
            <a:br>
              <a:rPr lang="nl-NL" i="1" dirty="0"/>
            </a:br>
            <a:r>
              <a:rPr lang="nl-NL" i="1" dirty="0"/>
              <a:t>man aan boord is, dan ging je te snel.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59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31546-AD45-287E-8215-5DA30237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MOB, Bijliggen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3290F6-CD6B-F667-6138-A07D61A64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5098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Waarom bijliggen na MOB?</a:t>
            </a:r>
          </a:p>
          <a:p>
            <a:r>
              <a:rPr lang="nl-NL" dirty="0"/>
              <a:t>Door bij te liggen kun je je boot makkelijk en veilig onder controle te houden. Hierdoor kan de drenkeling de benodigde hulp krijgen. </a:t>
            </a:r>
          </a:p>
          <a:p>
            <a:pPr marL="0" indent="0">
              <a:buNone/>
            </a:pPr>
            <a:r>
              <a:rPr lang="nl-NL" dirty="0"/>
              <a:t>Hoe bijliggen?</a:t>
            </a:r>
          </a:p>
          <a:p>
            <a:r>
              <a:rPr lang="nl-NL" dirty="0"/>
              <a:t>Fok Bak en Helmstok naar Loefzijde, dit lukt alleen als je weinig snelheid hebt</a:t>
            </a:r>
          </a:p>
        </p:txBody>
      </p:sp>
      <p:pic>
        <p:nvPicPr>
          <p:cNvPr id="8198" name="Picture 6" descr="Zeilersforum.nl: Bijliggen, uitgelegd door Tom Cunliffe. (1/3)">
            <a:extLst>
              <a:ext uri="{FF2B5EF4-FFF2-40B4-BE49-F238E27FC236}">
                <a16:creationId xmlns:a16="http://schemas.microsoft.com/office/drawing/2014/main" id="{9A3C9151-613C-A37C-D1FB-223AF5F94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r="17239" b="5201"/>
          <a:stretch>
            <a:fillRect/>
          </a:stretch>
        </p:blipFill>
        <p:spPr bwMode="auto">
          <a:xfrm>
            <a:off x="7297738" y="1307294"/>
            <a:ext cx="4704080" cy="42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0DF41-DFA8-E93A-33CC-9559A097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leg ik een vlet vast?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7F1139-145B-9072-1105-3B86D4BD2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We leggen de vlet altijd vast met 3 lijnen, ook als je er maar even ligt!</a:t>
            </a:r>
          </a:p>
          <a:p>
            <a:r>
              <a:rPr lang="nl-NL" sz="2400" dirty="0"/>
              <a:t>Voorland </a:t>
            </a:r>
          </a:p>
          <a:p>
            <a:r>
              <a:rPr lang="nl-NL" sz="2400" dirty="0"/>
              <a:t>Achterland </a:t>
            </a:r>
          </a:p>
          <a:p>
            <a:r>
              <a:rPr lang="nl-NL" sz="2400" dirty="0">
                <a:solidFill>
                  <a:srgbClr val="FFFF00"/>
                </a:solidFill>
              </a:rPr>
              <a:t>Spring </a:t>
            </a:r>
            <a:r>
              <a:rPr lang="nl-NL" sz="2400" dirty="0"/>
              <a:t>→ om de vlet extra goed vast te leggen en schade te voorkomen</a:t>
            </a:r>
          </a:p>
          <a:p>
            <a:pPr marL="0" indent="0">
              <a:buNone/>
            </a:pPr>
            <a:r>
              <a:rPr lang="nl-NL" sz="2400" dirty="0"/>
              <a:t>De spring leg je altijd vanaf de boot tegen de wind in!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1C8B63FB-B7B5-576D-D612-8A4708AB7DC5}"/>
              </a:ext>
            </a:extLst>
          </p:cNvPr>
          <p:cNvGrpSpPr/>
          <p:nvPr/>
        </p:nvGrpSpPr>
        <p:grpSpPr>
          <a:xfrm>
            <a:off x="2202187" y="3978464"/>
            <a:ext cx="7671601" cy="2879536"/>
            <a:chOff x="2216802" y="3864501"/>
            <a:chExt cx="7787625" cy="2880000"/>
          </a:xfrm>
        </p:grpSpPr>
        <p:sp>
          <p:nvSpPr>
            <p:cNvPr id="6" name="Stroomdiagram: Of 5">
              <a:extLst>
                <a:ext uri="{FF2B5EF4-FFF2-40B4-BE49-F238E27FC236}">
                  <a16:creationId xmlns:a16="http://schemas.microsoft.com/office/drawing/2014/main" id="{1779B3E8-E608-742B-64C6-9779D8AD83A3}"/>
                </a:ext>
              </a:extLst>
            </p:cNvPr>
            <p:cNvSpPr/>
            <p:nvPr/>
          </p:nvSpPr>
          <p:spPr>
            <a:xfrm>
              <a:off x="4908543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Stroomdiagram: Of 6">
              <a:extLst>
                <a:ext uri="{FF2B5EF4-FFF2-40B4-BE49-F238E27FC236}">
                  <a16:creationId xmlns:a16="http://schemas.microsoft.com/office/drawing/2014/main" id="{A2B99A47-CBB1-5551-DF5C-45FAD2AC1931}"/>
                </a:ext>
              </a:extLst>
            </p:cNvPr>
            <p:cNvSpPr/>
            <p:nvPr/>
          </p:nvSpPr>
          <p:spPr>
            <a:xfrm>
              <a:off x="7134228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Stroomdiagram: Of 7">
              <a:extLst>
                <a:ext uri="{FF2B5EF4-FFF2-40B4-BE49-F238E27FC236}">
                  <a16:creationId xmlns:a16="http://schemas.microsoft.com/office/drawing/2014/main" id="{A821F514-9A58-535A-7AFD-1A08CDBE1313}"/>
                </a:ext>
              </a:extLst>
            </p:cNvPr>
            <p:cNvSpPr/>
            <p:nvPr/>
          </p:nvSpPr>
          <p:spPr>
            <a:xfrm>
              <a:off x="8844418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Stroomdiagram: Of 8">
              <a:extLst>
                <a:ext uri="{FF2B5EF4-FFF2-40B4-BE49-F238E27FC236}">
                  <a16:creationId xmlns:a16="http://schemas.microsoft.com/office/drawing/2014/main" id="{C33D09BB-5A93-6819-0E3A-CF18B82AE132}"/>
                </a:ext>
              </a:extLst>
            </p:cNvPr>
            <p:cNvSpPr/>
            <p:nvPr/>
          </p:nvSpPr>
          <p:spPr>
            <a:xfrm>
              <a:off x="3150596" y="5196245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3D56FF98-4AD2-76BF-5FBB-B369C701F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686" t="30047" r="4661" b="19533"/>
            <a:stretch/>
          </p:blipFill>
          <p:spPr>
            <a:xfrm>
              <a:off x="2216802" y="3864501"/>
              <a:ext cx="7787625" cy="2880000"/>
            </a:xfrm>
            <a:prstGeom prst="rect">
              <a:avLst/>
            </a:prstGeom>
          </p:spPr>
        </p:pic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2C47F3E3-AAD5-91AE-455F-02168F819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0543" y="5340245"/>
              <a:ext cx="2297685" cy="8319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14256323-0E2D-3522-F1C5-E4AC320F0A00}"/>
              </a:ext>
            </a:extLst>
          </p:cNvPr>
          <p:cNvGrpSpPr/>
          <p:nvPr/>
        </p:nvGrpSpPr>
        <p:grpSpPr>
          <a:xfrm>
            <a:off x="2202187" y="3978464"/>
            <a:ext cx="7671600" cy="2879536"/>
            <a:chOff x="2286275" y="3828477"/>
            <a:chExt cx="7671600" cy="2879536"/>
          </a:xfrm>
        </p:grpSpPr>
        <p:sp>
          <p:nvSpPr>
            <p:cNvPr id="14" name="Stroomdiagram: Of 13">
              <a:extLst>
                <a:ext uri="{FF2B5EF4-FFF2-40B4-BE49-F238E27FC236}">
                  <a16:creationId xmlns:a16="http://schemas.microsoft.com/office/drawing/2014/main" id="{8DAAE62C-1838-DB34-62DD-36A3E57D2D96}"/>
                </a:ext>
              </a:extLst>
            </p:cNvPr>
            <p:cNvSpPr/>
            <p:nvPr/>
          </p:nvSpPr>
          <p:spPr>
            <a:xfrm>
              <a:off x="4908543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Stroomdiagram: Of 14">
              <a:extLst>
                <a:ext uri="{FF2B5EF4-FFF2-40B4-BE49-F238E27FC236}">
                  <a16:creationId xmlns:a16="http://schemas.microsoft.com/office/drawing/2014/main" id="{317ADF3C-92C7-7C0A-5819-19A1C938F681}"/>
                </a:ext>
              </a:extLst>
            </p:cNvPr>
            <p:cNvSpPr/>
            <p:nvPr/>
          </p:nvSpPr>
          <p:spPr>
            <a:xfrm>
              <a:off x="7134228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Stroomdiagram: Of 15">
              <a:extLst>
                <a:ext uri="{FF2B5EF4-FFF2-40B4-BE49-F238E27FC236}">
                  <a16:creationId xmlns:a16="http://schemas.microsoft.com/office/drawing/2014/main" id="{64528D2F-3EF9-3BB9-6619-C70FD43ED732}"/>
                </a:ext>
              </a:extLst>
            </p:cNvPr>
            <p:cNvSpPr/>
            <p:nvPr/>
          </p:nvSpPr>
          <p:spPr>
            <a:xfrm>
              <a:off x="8844418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Stroomdiagram: Of 16">
              <a:extLst>
                <a:ext uri="{FF2B5EF4-FFF2-40B4-BE49-F238E27FC236}">
                  <a16:creationId xmlns:a16="http://schemas.microsoft.com/office/drawing/2014/main" id="{15C0DF6D-D0D0-6D72-CFE0-520DEFDE00A0}"/>
                </a:ext>
              </a:extLst>
            </p:cNvPr>
            <p:cNvSpPr/>
            <p:nvPr/>
          </p:nvSpPr>
          <p:spPr>
            <a:xfrm>
              <a:off x="3150596" y="5196245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8" name="Tijdelijke aanduiding voor inhoud 4">
              <a:extLst>
                <a:ext uri="{FF2B5EF4-FFF2-40B4-BE49-F238E27FC236}">
                  <a16:creationId xmlns:a16="http://schemas.microsoft.com/office/drawing/2014/main" id="{21CCD90E-CCDD-9255-6515-9C0073A42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02" t="32841" r="3208" b="19432"/>
            <a:stretch/>
          </p:blipFill>
          <p:spPr>
            <a:xfrm>
              <a:off x="2286275" y="3828477"/>
              <a:ext cx="7671600" cy="2879536"/>
            </a:xfrm>
            <a:prstGeom prst="rect">
              <a:avLst/>
            </a:prstGeom>
          </p:spPr>
        </p:pic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9EB5C252-411A-284B-F48D-274D5287C4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4292" y="5268245"/>
              <a:ext cx="2581936" cy="88804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45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91B48-4154-D857-1C2F-75DBEE9AA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60" y="58894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FF0000"/>
                </a:solidFill>
              </a:rPr>
              <a:t>R</a:t>
            </a:r>
            <a:r>
              <a:rPr lang="nl-NL" sz="4800" dirty="0">
                <a:solidFill>
                  <a:srgbClr val="FFC000"/>
                </a:solidFill>
              </a:rPr>
              <a:t>e</a:t>
            </a:r>
            <a:r>
              <a:rPr lang="nl-NL" sz="4800" dirty="0">
                <a:solidFill>
                  <a:srgbClr val="00B050"/>
                </a:solidFill>
              </a:rPr>
              <a:t>v</a:t>
            </a:r>
            <a:r>
              <a:rPr lang="nl-NL" sz="4800" dirty="0">
                <a:solidFill>
                  <a:srgbClr val="0070C0"/>
                </a:solidFill>
              </a:rPr>
              <a:t>e</a:t>
            </a:r>
            <a:r>
              <a:rPr lang="nl-NL" sz="4800" dirty="0">
                <a:solidFill>
                  <a:srgbClr val="7030A0"/>
                </a:solidFill>
              </a:rPr>
              <a:t>n</a:t>
            </a:r>
            <a:r>
              <a:rPr lang="nl-NL" sz="4800" dirty="0"/>
              <a:t> </a:t>
            </a:r>
            <a:r>
              <a:rPr lang="nl-NL" sz="4800" dirty="0">
                <a:solidFill>
                  <a:srgbClr val="FFC000"/>
                </a:solidFill>
              </a:rPr>
              <a:t>!</a:t>
            </a:r>
            <a:r>
              <a:rPr lang="nl-NL" sz="4800" dirty="0">
                <a:solidFill>
                  <a:srgbClr val="00B050"/>
                </a:solidFill>
              </a:rPr>
              <a:t>!</a:t>
            </a:r>
            <a:r>
              <a:rPr lang="nl-NL" sz="4800" dirty="0"/>
              <a:t> 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67D3409D-3A1D-4924-7E49-E0C964CD9107}"/>
              </a:ext>
            </a:extLst>
          </p:cNvPr>
          <p:cNvGrpSpPr/>
          <p:nvPr/>
        </p:nvGrpSpPr>
        <p:grpSpPr>
          <a:xfrm>
            <a:off x="8260958" y="721677"/>
            <a:ext cx="3768482" cy="5577432"/>
            <a:chOff x="6942244" y="692603"/>
            <a:chExt cx="4231670" cy="620925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6000F122-34DC-97BF-E91F-47A6EDDAB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2244" y="692603"/>
              <a:ext cx="4231670" cy="3173753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5E90E4AC-AA87-BC8B-3898-D4B6A992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2244" y="3866357"/>
              <a:ext cx="4231670" cy="3035502"/>
            </a:xfrm>
            <a:prstGeom prst="rect">
              <a:avLst/>
            </a:prstGeom>
          </p:spPr>
        </p:pic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1B1979AA-9F43-D04A-2D9B-EEEC72D4EEDA}"/>
              </a:ext>
            </a:extLst>
          </p:cNvPr>
          <p:cNvSpPr txBox="1"/>
          <p:nvPr/>
        </p:nvSpPr>
        <p:spPr>
          <a:xfrm>
            <a:off x="267139" y="1119668"/>
            <a:ext cx="819912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Wat is reven?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Het kleiner maken van het zeiloppervlakte</a:t>
            </a:r>
          </a:p>
          <a:p>
            <a:pPr lvl="1"/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Wanneer moet je reven?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Als je veel wind moet lozen in windvlagen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Als je het zelf te hard vind gaan.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Waar moet je op letten bij het reven?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Minimaal 2 keer rollen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De vallen omdraaien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De grootschootring verzetten zodat deze niet in het zeil prikt</a:t>
            </a:r>
          </a:p>
          <a:p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A4B21-5D55-2E00-C273-79F205E2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426085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rgbClr val="FF0000"/>
                </a:solidFill>
              </a:rPr>
              <a:t>R</a:t>
            </a:r>
            <a:r>
              <a:rPr lang="nl-NL" sz="5400" dirty="0">
                <a:solidFill>
                  <a:srgbClr val="FFC000"/>
                </a:solidFill>
              </a:rPr>
              <a:t>e</a:t>
            </a:r>
            <a:r>
              <a:rPr lang="nl-NL" sz="5400" dirty="0">
                <a:solidFill>
                  <a:srgbClr val="00B050"/>
                </a:solidFill>
              </a:rPr>
              <a:t>v</a:t>
            </a:r>
            <a:r>
              <a:rPr lang="nl-NL" sz="5400" dirty="0">
                <a:solidFill>
                  <a:srgbClr val="0070C0"/>
                </a:solidFill>
              </a:rPr>
              <a:t>e</a:t>
            </a:r>
            <a:r>
              <a:rPr lang="nl-NL" sz="5400" dirty="0">
                <a:solidFill>
                  <a:srgbClr val="7030A0"/>
                </a:solidFill>
              </a:rPr>
              <a:t>n</a:t>
            </a:r>
            <a:r>
              <a:rPr lang="nl-NL" sz="5400" dirty="0"/>
              <a:t> </a:t>
            </a:r>
            <a:r>
              <a:rPr lang="nl-NL" sz="5400" dirty="0">
                <a:solidFill>
                  <a:srgbClr val="FFC000"/>
                </a:solidFill>
              </a:rPr>
              <a:t>!</a:t>
            </a:r>
            <a:r>
              <a:rPr lang="nl-NL" sz="5400" dirty="0">
                <a:solidFill>
                  <a:srgbClr val="00B050"/>
                </a:solidFill>
              </a:rPr>
              <a:t>!</a:t>
            </a:r>
            <a:r>
              <a:rPr lang="nl-NL" sz="5400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B5A28A-FDC1-C9AE-25A1-68BE7353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2008505"/>
            <a:ext cx="6578600" cy="4351338"/>
          </a:xfrm>
        </p:spPr>
        <p:txBody>
          <a:bodyPr/>
          <a:lstStyle/>
          <a:p>
            <a:pPr marL="800100" lvl="1" indent="-342900"/>
            <a:r>
              <a:rPr lang="nl-NL" sz="2800" dirty="0">
                <a:solidFill>
                  <a:schemeClr val="bg1"/>
                </a:solidFill>
              </a:rPr>
              <a:t>Onthoud:</a:t>
            </a:r>
          </a:p>
          <a:p>
            <a:pPr marL="1257300" lvl="2" indent="-342900"/>
            <a:r>
              <a:rPr lang="nl-NL" sz="2800" dirty="0">
                <a:solidFill>
                  <a:schemeClr val="bg1"/>
                </a:solidFill>
              </a:rPr>
              <a:t>‘’1 rif’’ is 2 keer draaien</a:t>
            </a:r>
          </a:p>
          <a:p>
            <a:pPr marL="1257300" lvl="2" indent="-342900"/>
            <a:r>
              <a:rPr lang="nl-NL" sz="2800" dirty="0">
                <a:solidFill>
                  <a:schemeClr val="bg1"/>
                </a:solidFill>
              </a:rPr>
              <a:t>‘’</a:t>
            </a:r>
            <a:r>
              <a:rPr lang="nl-NL" sz="2800" dirty="0" err="1">
                <a:solidFill>
                  <a:schemeClr val="bg1"/>
                </a:solidFill>
              </a:rPr>
              <a:t>Dubbelrif</a:t>
            </a:r>
            <a:r>
              <a:rPr lang="nl-NL" sz="2800" dirty="0">
                <a:solidFill>
                  <a:schemeClr val="bg1"/>
                </a:solidFill>
              </a:rPr>
              <a:t>’’ is 3 keer draaien</a:t>
            </a:r>
          </a:p>
          <a:p>
            <a:pPr marL="1257300" lvl="2" indent="-342900"/>
            <a:r>
              <a:rPr lang="nl-NL" sz="2800" dirty="0">
                <a:solidFill>
                  <a:schemeClr val="bg1"/>
                </a:solidFill>
              </a:rPr>
              <a:t>‘’3 reven’’ is 4 keer draaien</a:t>
            </a:r>
          </a:p>
          <a:p>
            <a:pPr lvl="2"/>
            <a:r>
              <a:rPr lang="nl-NL" sz="2800" dirty="0">
                <a:solidFill>
                  <a:schemeClr val="bg1"/>
                </a:solidFill>
              </a:rPr>
              <a:t>Want: de giek moet 2 keer gedraaid zijn voor het eerste rif.</a:t>
            </a:r>
          </a:p>
          <a:p>
            <a:pPr marL="1257300" lvl="2" indent="-342900"/>
            <a:endParaRPr lang="nl-NL" sz="2400" dirty="0">
              <a:solidFill>
                <a:schemeClr val="bg1"/>
              </a:solidFill>
            </a:endParaRPr>
          </a:p>
          <a:p>
            <a:pPr marL="800100" lvl="1" indent="-342900"/>
            <a:endParaRPr lang="nl-NL" dirty="0">
              <a:solidFill>
                <a:schemeClr val="bg1"/>
              </a:solidFill>
            </a:endParaRPr>
          </a:p>
          <a:p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91E77587-056B-48AD-F6A2-4E664A351F58}"/>
              </a:ext>
            </a:extLst>
          </p:cNvPr>
          <p:cNvGrpSpPr/>
          <p:nvPr/>
        </p:nvGrpSpPr>
        <p:grpSpPr>
          <a:xfrm>
            <a:off x="7326238" y="640284"/>
            <a:ext cx="3768482" cy="5577432"/>
            <a:chOff x="6942244" y="692603"/>
            <a:chExt cx="4231670" cy="620925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FC35563A-C0C6-03C4-8B10-6615AFB7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2244" y="692603"/>
              <a:ext cx="4231670" cy="3173753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D301D36-FE98-0985-D8F3-3020D17B3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2244" y="3866357"/>
              <a:ext cx="4231670" cy="3035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4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3F7A0-B65A-EF24-2D76-65D7D647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 Schiemanswerk (knopen)</a:t>
            </a:r>
          </a:p>
        </p:txBody>
      </p:sp>
      <p:pic>
        <p:nvPicPr>
          <p:cNvPr id="5122" name="Picture 2" descr="Achtknoop - Wikipedia">
            <a:extLst>
              <a:ext uri="{FF2B5EF4-FFF2-40B4-BE49-F238E27FC236}">
                <a16:creationId xmlns:a16="http://schemas.microsoft.com/office/drawing/2014/main" id="{BAD3408E-5C10-A3DF-9803-E3D7B5D32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20082" y="2713462"/>
            <a:ext cx="2522361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4WAL - Paalsteek">
            <a:extLst>
              <a:ext uri="{FF2B5EF4-FFF2-40B4-BE49-F238E27FC236}">
                <a16:creationId xmlns:a16="http://schemas.microsoft.com/office/drawing/2014/main" id="{D3B82C71-697C-3088-C468-652C1828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5898" l="7143" r="92437">
                        <a14:foregroundMark x1="36975" y1="7227" x2="36975" y2="7227"/>
                        <a14:foregroundMark x1="35294" y1="3125" x2="35294" y2="3125"/>
                        <a14:foregroundMark x1="93277" y1="50000" x2="93277" y2="50000"/>
                        <a14:foregroundMark x1="7563" y1="65039" x2="7563" y2="65039"/>
                        <a14:foregroundMark x1="42017" y1="95898" x2="42017" y2="95898"/>
                        <a14:backgroundMark x1="44538" y1="31055" x2="44538" y2="3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30" y="1865030"/>
            <a:ext cx="1233489" cy="265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Platte knoop - Wikipedia">
            <a:extLst>
              <a:ext uri="{FF2B5EF4-FFF2-40B4-BE49-F238E27FC236}">
                <a16:creationId xmlns:a16="http://schemas.microsoft.com/office/drawing/2014/main" id="{EF633855-5929-F046-1F0F-387AFAD3B9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33572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084059-788A-856C-797C-44B98819E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18954" y="2575065"/>
            <a:ext cx="2759453" cy="123348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2146D71-FB29-ADF4-37F5-D794890A7B28}"/>
              </a:ext>
            </a:extLst>
          </p:cNvPr>
          <p:cNvSpPr txBox="1"/>
          <p:nvPr/>
        </p:nvSpPr>
        <p:spPr>
          <a:xfrm>
            <a:off x="1940871" y="4924413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Achtknoop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1AF22D9-F4FE-4D52-40A8-5D88CD07BB33}"/>
              </a:ext>
            </a:extLst>
          </p:cNvPr>
          <p:cNvSpPr txBox="1"/>
          <p:nvPr/>
        </p:nvSpPr>
        <p:spPr>
          <a:xfrm>
            <a:off x="3409850" y="4933803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Paalsteek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9281207-C8F6-ADB3-859B-58B4ECECE68D}"/>
              </a:ext>
            </a:extLst>
          </p:cNvPr>
          <p:cNvSpPr txBox="1"/>
          <p:nvPr/>
        </p:nvSpPr>
        <p:spPr>
          <a:xfrm>
            <a:off x="5053375" y="492102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Platte knoop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FFD0E39-B1FA-5006-E1E1-867B9CFAA354}"/>
              </a:ext>
            </a:extLst>
          </p:cNvPr>
          <p:cNvSpPr txBox="1"/>
          <p:nvPr/>
        </p:nvSpPr>
        <p:spPr>
          <a:xfrm>
            <a:off x="6898833" y="4943193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Schootsteek</a:t>
            </a:r>
          </a:p>
        </p:txBody>
      </p:sp>
      <p:pic>
        <p:nvPicPr>
          <p:cNvPr id="5136" name="Picture 16" descr="Schootsteek - Wikipedia">
            <a:extLst>
              <a:ext uri="{FF2B5EF4-FFF2-40B4-BE49-F238E27FC236}">
                <a16:creationId xmlns:a16="http://schemas.microsoft.com/office/drawing/2014/main" id="{FC60F7C0-772B-7032-D04B-4CF968E2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4349" y="2646876"/>
            <a:ext cx="2759455" cy="11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PI4WAL - Mastworp">
            <a:extLst>
              <a:ext uri="{FF2B5EF4-FFF2-40B4-BE49-F238E27FC236}">
                <a16:creationId xmlns:a16="http://schemas.microsoft.com/office/drawing/2014/main" id="{60BF2E41-9BAC-AA8C-2131-E75C7762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95117" l="6032" r="96508">
                        <a14:foregroundMark x1="6032" y1="36133" x2="6032" y2="36133"/>
                        <a14:foregroundMark x1="50159" y1="4492" x2="50159" y2="4492"/>
                        <a14:foregroundMark x1="96508" y1="35156" x2="96508" y2="35156"/>
                        <a14:foregroundMark x1="71111" y1="95117" x2="71111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65" y="1890518"/>
            <a:ext cx="1804807" cy="29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5CF5A54-FBBE-3808-0159-75806B5F1974}"/>
              </a:ext>
            </a:extLst>
          </p:cNvPr>
          <p:cNvSpPr txBox="1"/>
          <p:nvPr/>
        </p:nvSpPr>
        <p:spPr>
          <a:xfrm>
            <a:off x="9029700" y="4891075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Mastworp </a:t>
            </a:r>
          </a:p>
        </p:txBody>
      </p:sp>
    </p:spTree>
    <p:extLst>
      <p:ext uri="{BB962C8B-B14F-4D97-AF65-F5344CB8AC3E}">
        <p14:creationId xmlns:p14="http://schemas.microsoft.com/office/powerpoint/2010/main" val="40844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AA61A-3767-534F-0040-44F14DA9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Geschikte kleding aan boord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3D1927-0E86-D91A-84C5-B23DEE93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 je eigen veiligheid is het belangrijk om de juiste kleding te dragen aan boord!</a:t>
            </a:r>
          </a:p>
          <a:p>
            <a:r>
              <a:rPr lang="nl-NL" dirty="0"/>
              <a:t>Dichte stevige schoenen, geen slippers of sandalen. </a:t>
            </a:r>
          </a:p>
          <a:p>
            <a:pPr lvl="1"/>
            <a:r>
              <a:rPr lang="nl-NL" dirty="0" err="1"/>
              <a:t>Crocs</a:t>
            </a:r>
            <a:r>
              <a:rPr lang="nl-NL" dirty="0"/>
              <a:t> zijn wel goedgekeurd</a:t>
            </a:r>
          </a:p>
          <a:p>
            <a:r>
              <a:rPr lang="nl-NL" dirty="0"/>
              <a:t>Laarzen mogen maar… </a:t>
            </a:r>
            <a:r>
              <a:rPr lang="nl-NL" dirty="0">
                <a:solidFill>
                  <a:srgbClr val="FF6F00"/>
                </a:solidFill>
              </a:rPr>
              <a:t>Reddingsvest!!</a:t>
            </a:r>
            <a:endParaRPr lang="nl-NL" dirty="0"/>
          </a:p>
          <a:p>
            <a:r>
              <a:rPr lang="nl-NL" dirty="0"/>
              <a:t>Warme kleding (bijv. als het koud is of avond wordt)</a:t>
            </a:r>
          </a:p>
          <a:p>
            <a:r>
              <a:rPr lang="nl-NL" dirty="0"/>
              <a:t>Waterdichte kleding</a:t>
            </a:r>
          </a:p>
          <a:p>
            <a:r>
              <a:rPr lang="nl-NL" dirty="0">
                <a:solidFill>
                  <a:srgbClr val="FF6F00"/>
                </a:solidFill>
              </a:rPr>
              <a:t>Reddingsvest</a:t>
            </a:r>
            <a:r>
              <a:rPr lang="nl-NL" dirty="0"/>
              <a:t> (zie volgende slide)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59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6D6DB6-4EDB-6955-9ABE-28D68A48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</a:t>
            </a:r>
            <a:r>
              <a:rPr lang="nl-NL" dirty="0">
                <a:solidFill>
                  <a:srgbClr val="FF6F00"/>
                </a:solidFill>
              </a:rPr>
              <a:t>Reddingsvest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80C144-C8F8-6B19-CE6C-651A4B63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7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Wanneer draag je een </a:t>
            </a:r>
            <a:r>
              <a:rPr lang="nl-NL" dirty="0">
                <a:solidFill>
                  <a:srgbClr val="FF6F00"/>
                </a:solidFill>
              </a:rPr>
              <a:t>reddingsvest</a:t>
            </a:r>
            <a:r>
              <a:rPr lang="nl-NL" dirty="0"/>
              <a:t>?</a:t>
            </a:r>
          </a:p>
          <a:p>
            <a:r>
              <a:rPr lang="nl-NL" sz="2400" dirty="0"/>
              <a:t>“2 van de 3”-regel</a:t>
            </a:r>
          </a:p>
          <a:p>
            <a:r>
              <a:rPr lang="nl-NL" sz="2400" dirty="0"/>
              <a:t>Bij onweer</a:t>
            </a:r>
          </a:p>
          <a:p>
            <a:r>
              <a:rPr lang="nl-NL" sz="2400" dirty="0"/>
              <a:t>Tijdens een sleep</a:t>
            </a:r>
          </a:p>
          <a:p>
            <a:r>
              <a:rPr lang="nl-NL" sz="2400" dirty="0"/>
              <a:t>Bij harde wind/Als je gereefd hebt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9E4E9AC-26A1-0200-643C-AA6250834245}"/>
              </a:ext>
            </a:extLst>
          </p:cNvPr>
          <p:cNvSpPr txBox="1"/>
          <p:nvPr/>
        </p:nvSpPr>
        <p:spPr>
          <a:xfrm>
            <a:off x="428625" y="6067425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Tip van </a:t>
            </a:r>
            <a:r>
              <a:rPr lang="nl-NL" strike="sngStrike" dirty="0">
                <a:solidFill>
                  <a:schemeClr val="bg1"/>
                </a:solidFill>
              </a:rPr>
              <a:t>Flip</a:t>
            </a:r>
            <a:r>
              <a:rPr lang="nl-NL" dirty="0">
                <a:solidFill>
                  <a:schemeClr val="bg1"/>
                </a:solidFill>
              </a:rPr>
              <a:t> Hylke: komt hierover een vraag op de toets? Het antwoord “omdat de staf het zegt” is </a:t>
            </a:r>
            <a:r>
              <a:rPr lang="nl-NL" dirty="0">
                <a:solidFill>
                  <a:srgbClr val="FF0000"/>
                </a:solidFill>
              </a:rPr>
              <a:t>fout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091F5BE-64EE-673C-77B9-82B163E27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2" b="96743" l="976" r="96098">
                        <a14:foregroundMark x1="44390" y1="21824" x2="44390" y2="21824"/>
                        <a14:foregroundMark x1="69268" y1="29316" x2="69756" y2="10423"/>
                        <a14:foregroundMark x1="69756" y1="10423" x2="40000" y2="6840"/>
                        <a14:foregroundMark x1="40000" y1="6840" x2="16585" y2="11726"/>
                        <a14:foregroundMark x1="16585" y1="11726" x2="27805" y2="30945"/>
                        <a14:foregroundMark x1="27805" y1="30945" x2="19512" y2="35505"/>
                        <a14:foregroundMark x1="53659" y1="2932" x2="37073" y2="2932"/>
                        <a14:foregroundMark x1="24878" y1="90879" x2="55122" y2="92834"/>
                        <a14:foregroundMark x1="55122" y1="92834" x2="77561" y2="84039"/>
                        <a14:foregroundMark x1="77561" y1="84039" x2="32195" y2="81107"/>
                        <a14:foregroundMark x1="32195" y1="81107" x2="10732" y2="85016"/>
                        <a14:foregroundMark x1="20736" y1="93034" x2="4517" y2="75705"/>
                        <a14:foregroundMark x1="23902" y1="96417" x2="21532" y2="93885"/>
                        <a14:foregroundMark x1="5341" y1="73846" x2="18049" y2="50814"/>
                        <a14:foregroundMark x1="18049" y1="50814" x2="41463" y2="56352"/>
                        <a14:foregroundMark x1="41463" y1="56352" x2="89268" y2="45603"/>
                        <a14:foregroundMark x1="89268" y1="45603" x2="79024" y2="63192"/>
                        <a14:foregroundMark x1="79024" y1="63192" x2="39512" y2="58958"/>
                        <a14:foregroundMark x1="39512" y1="58958" x2="50244" y2="43974"/>
                        <a14:foregroundMark x1="50244" y1="43974" x2="42439" y2="24756"/>
                        <a14:foregroundMark x1="42439" y1="24756" x2="42439" y2="25407"/>
                        <a14:foregroundMark x1="45664" y1="97394" x2="55610" y2="97394"/>
                        <a14:foregroundMark x1="39735" y1="97394" x2="40592" y2="97394"/>
                        <a14:foregroundMark x1="17899" y1="97394" x2="39248" y2="97394"/>
                        <a14:foregroundMark x1="55610" y1="97394" x2="69756" y2="96091"/>
                        <a14:foregroundMark x1="11220" y1="92508" x2="11220" y2="92508"/>
                        <a14:foregroundMark x1="9427" y1="94841" x2="9268" y2="94788"/>
                        <a14:foregroundMark x1="4390" y1="94788" x2="4390" y2="94788"/>
                        <a14:foregroundMark x1="2054" y1="62866" x2="12683" y2="57003"/>
                        <a14:foregroundMark x1="1594" y1="63120" x2="2054" y2="62866"/>
                        <a14:foregroundMark x1="1463" y1="63192" x2="1450" y2="63199"/>
                        <a14:foregroundMark x1="89756" y1="57329" x2="96098" y2="61564"/>
                        <a14:backgroundMark x1="488" y1="62866" x2="488" y2="62866"/>
                        <a14:backgroundMark x1="1463" y1="62866" x2="1463" y2="62866"/>
                        <a14:backgroundMark x1="1951" y1="64169" x2="1463" y2="62866"/>
                        <a14:backgroundMark x1="4878" y1="75570" x2="4878" y2="75570"/>
                        <a14:backgroundMark x1="2927" y1="74593" x2="3902" y2="75896"/>
                        <a14:backgroundMark x1="11220" y1="98046" x2="15610" y2="97720"/>
                        <a14:backgroundMark x1="9756" y1="97068" x2="17561" y2="97720"/>
                        <a14:backgroundMark x1="8293" y1="97394" x2="11220" y2="97068"/>
                        <a14:backgroundMark x1="6829" y1="98371" x2="10732" y2="97068"/>
                        <a14:backgroundMark x1="37073" y1="99674" x2="37561" y2="99674"/>
                        <a14:backgroundMark x1="38537" y1="99674" x2="43902" y2="99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9257" y="457598"/>
            <a:ext cx="2473643" cy="3704431"/>
          </a:xfrm>
          <a:prstGeom prst="rect">
            <a:avLst/>
          </a:prstGeom>
        </p:spPr>
      </p:pic>
      <p:pic>
        <p:nvPicPr>
          <p:cNvPr id="10244" name="Picture 4" descr="Talamex Reddingsvest AUTOMATIC 150N met harnas">
            <a:extLst>
              <a:ext uri="{FF2B5EF4-FFF2-40B4-BE49-F238E27FC236}">
                <a16:creationId xmlns:a16="http://schemas.microsoft.com/office/drawing/2014/main" id="{D4BB908C-81DC-ADA8-479C-52091A17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8" b="99385" l="10000" r="90000">
                        <a14:foregroundMark x1="47077" y1="5077" x2="47077" y2="5077"/>
                        <a14:foregroundMark x1="52615" y1="1846" x2="52615" y2="1846"/>
                        <a14:foregroundMark x1="55077" y1="95385" x2="55077" y2="95385"/>
                        <a14:foregroundMark x1="58462" y1="99385" x2="58462" y2="9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04" y="802481"/>
            <a:ext cx="4511675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8B721368-A62F-6384-A8E3-507961FE40E0}"/>
              </a:ext>
            </a:extLst>
          </p:cNvPr>
          <p:cNvCxnSpPr>
            <a:cxnSpLocks/>
          </p:cNvCxnSpPr>
          <p:nvPr/>
        </p:nvCxnSpPr>
        <p:spPr>
          <a:xfrm flipV="1">
            <a:off x="5516404" y="2842815"/>
            <a:ext cx="2003583" cy="1727995"/>
          </a:xfrm>
          <a:prstGeom prst="straightConnector1">
            <a:avLst/>
          </a:prstGeom>
          <a:ln w="60325">
            <a:solidFill>
              <a:srgbClr val="FF6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CC145E5B-8C7E-411E-010C-D65E30E1741B}"/>
              </a:ext>
            </a:extLst>
          </p:cNvPr>
          <p:cNvSpPr txBox="1"/>
          <p:nvPr/>
        </p:nvSpPr>
        <p:spPr>
          <a:xfrm>
            <a:off x="685800" y="4333875"/>
            <a:ext cx="36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Een “plofvest” mag alleen worden gedragen deze gekeurd is!!</a:t>
            </a:r>
          </a:p>
        </p:txBody>
      </p:sp>
      <p:pic>
        <p:nvPicPr>
          <p:cNvPr id="10246" name="Picture 6" descr="Levensduur van reddingsvesten - SECUMAR">
            <a:extLst>
              <a:ext uri="{FF2B5EF4-FFF2-40B4-BE49-F238E27FC236}">
                <a16:creationId xmlns:a16="http://schemas.microsoft.com/office/drawing/2014/main" id="{A79145C7-7407-DB1B-11C7-8429126C1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2" r="32710"/>
          <a:stretch>
            <a:fillRect/>
          </a:stretch>
        </p:blipFill>
        <p:spPr bwMode="auto">
          <a:xfrm>
            <a:off x="4190683" y="4334715"/>
            <a:ext cx="1190942" cy="119948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9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9517F-DE46-5F40-2737-AC5E400B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Hoe draag ik een </a:t>
            </a:r>
            <a:r>
              <a:rPr lang="nl-NL" dirty="0">
                <a:solidFill>
                  <a:srgbClr val="FF6F00"/>
                </a:solidFill>
              </a:rPr>
              <a:t>reddingsvest</a:t>
            </a:r>
            <a:r>
              <a:rPr lang="nl-NL" dirty="0"/>
              <a:t>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AEB70-2BE7-B376-51D9-6E7357B0B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79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Om ervoor te zorgen dat het </a:t>
            </a:r>
            <a:r>
              <a:rPr lang="nl-NL" dirty="0">
                <a:solidFill>
                  <a:srgbClr val="FF6F00"/>
                </a:solidFill>
              </a:rPr>
              <a:t>reddingsvest</a:t>
            </a:r>
            <a:r>
              <a:rPr lang="nl-NL" dirty="0"/>
              <a:t> zijn werk doet, is het erg belangrijk dat deze goed gedragen wordt!! </a:t>
            </a:r>
          </a:p>
          <a:p>
            <a:r>
              <a:rPr lang="nl-NL" sz="2400" dirty="0"/>
              <a:t>Boven alle kleding</a:t>
            </a:r>
          </a:p>
          <a:p>
            <a:r>
              <a:rPr lang="nl-NL" sz="2400" dirty="0"/>
              <a:t>Strak bij een normaal vest, bij een plofvest zo strak dat er nog een vuist tussen het vest en je ribbenkast past. </a:t>
            </a:r>
          </a:p>
          <a:p>
            <a:r>
              <a:rPr lang="nl-NL" sz="2400" dirty="0"/>
              <a:t>Gebruik de reetveter als je deze hebt!!</a:t>
            </a:r>
          </a:p>
          <a:p>
            <a:endParaRPr lang="nl-NL" dirty="0"/>
          </a:p>
        </p:txBody>
      </p:sp>
      <p:pic>
        <p:nvPicPr>
          <p:cNvPr id="11266" name="Picture 2" descr="Zomerkamp week 2 748">
            <a:extLst>
              <a:ext uri="{FF2B5EF4-FFF2-40B4-BE49-F238E27FC236}">
                <a16:creationId xmlns:a16="http://schemas.microsoft.com/office/drawing/2014/main" id="{C62E45E1-C7E3-0A9A-5D62-352578087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05" y="3662362"/>
            <a:ext cx="45148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51B4D-0109-72D5-1B1C-F896B215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Onweer; Wat nu?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7F6DC8-4201-30D2-CD13-BEA6C60AC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48055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doe je als onweer op komst is?</a:t>
            </a:r>
          </a:p>
          <a:p>
            <a:r>
              <a:rPr lang="nl-NL" b="1" dirty="0"/>
              <a:t>Ga </a:t>
            </a:r>
            <a:r>
              <a:rPr lang="nl-NL" b="1" u="sng" dirty="0">
                <a:solidFill>
                  <a:srgbClr val="FFC000"/>
                </a:solidFill>
              </a:rPr>
              <a:t>zo snel mogelijk</a:t>
            </a:r>
            <a:r>
              <a:rPr lang="nl-NL" b="1" dirty="0"/>
              <a:t> naar de kant!</a:t>
            </a:r>
          </a:p>
          <a:p>
            <a:r>
              <a:rPr lang="nl-NL" b="1" dirty="0"/>
              <a:t>Trek je </a:t>
            </a:r>
            <a:r>
              <a:rPr lang="nl-NL" b="1" u="sng" dirty="0">
                <a:solidFill>
                  <a:srgbClr val="FFC000"/>
                </a:solidFill>
              </a:rPr>
              <a:t>reddingsvest</a:t>
            </a:r>
            <a:r>
              <a:rPr lang="nl-NL" b="1" dirty="0"/>
              <a:t> aan</a:t>
            </a:r>
          </a:p>
          <a:p>
            <a:r>
              <a:rPr lang="nl-NL" b="1" dirty="0"/>
              <a:t>Blijf op </a:t>
            </a:r>
            <a:r>
              <a:rPr lang="nl-NL" b="1" u="sng" dirty="0">
                <a:solidFill>
                  <a:srgbClr val="FFC000"/>
                </a:solidFill>
              </a:rPr>
              <a:t>het hout</a:t>
            </a:r>
          </a:p>
          <a:p>
            <a:r>
              <a:rPr lang="nl-NL" b="1" dirty="0"/>
              <a:t>Laat de </a:t>
            </a:r>
            <a:r>
              <a:rPr lang="nl-NL" b="1" u="sng" dirty="0">
                <a:solidFill>
                  <a:srgbClr val="FFC000"/>
                </a:solidFill>
              </a:rPr>
              <a:t>mast strijken </a:t>
            </a:r>
          </a:p>
          <a:p>
            <a:pPr marL="0" indent="0">
              <a:buNone/>
            </a:pPr>
            <a:r>
              <a:rPr lang="nl-NL" dirty="0"/>
              <a:t>Kom je sneller naar de kant door te zeilen? Zeil dan naar de kant en strijk daar je mast.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B35419A-E7EE-383A-A782-73770783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655" y="517381"/>
            <a:ext cx="3773054" cy="565958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BE0DA47-FDD4-0A0B-8276-695B0BAFC63D}"/>
              </a:ext>
            </a:extLst>
          </p:cNvPr>
          <p:cNvSpPr txBox="1"/>
          <p:nvPr/>
        </p:nvSpPr>
        <p:spPr>
          <a:xfrm>
            <a:off x="8552873" y="6156326"/>
            <a:ext cx="271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Super echte niet AI foto</a:t>
            </a:r>
          </a:p>
        </p:txBody>
      </p:sp>
    </p:spTree>
    <p:extLst>
      <p:ext uri="{BB962C8B-B14F-4D97-AF65-F5344CB8AC3E}">
        <p14:creationId xmlns:p14="http://schemas.microsoft.com/office/powerpoint/2010/main" val="199797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35" y="321880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Veiligheid, Omslaan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C81EEE1B-EF1D-48F5-BB1B-DF603998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35" y="1458644"/>
            <a:ext cx="6159305" cy="4123592"/>
          </a:xfrm>
        </p:spPr>
        <p:txBody>
          <a:bodyPr>
            <a:normAutofit/>
          </a:bodyPr>
          <a:lstStyle/>
          <a:p>
            <a:r>
              <a:rPr lang="nl-NL" dirty="0"/>
              <a:t>Blijf bij de vlet!</a:t>
            </a:r>
          </a:p>
          <a:p>
            <a:pPr lvl="1"/>
            <a:r>
              <a:rPr lang="nl-NL" dirty="0"/>
              <a:t>Waarom? </a:t>
            </a:r>
          </a:p>
          <a:p>
            <a:pPr lvl="2"/>
            <a:r>
              <a:rPr lang="nl-NL" dirty="0"/>
              <a:t>Omdat hulp niet weet waar de opvarenden zijn</a:t>
            </a:r>
          </a:p>
          <a:p>
            <a:pPr lvl="2"/>
            <a:r>
              <a:rPr lang="nl-NL" dirty="0"/>
              <a:t>En zwemmen vaak gevaarlijker is, dan hangen aan de vlet. Spaar je energie </a:t>
            </a:r>
          </a:p>
          <a:p>
            <a:r>
              <a:rPr lang="nl-NL" dirty="0">
                <a:solidFill>
                  <a:schemeClr val="accent2"/>
                </a:solidFill>
              </a:rPr>
              <a:t>Koppen tellen!!</a:t>
            </a:r>
          </a:p>
          <a:p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834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266" name="Picture 2" descr="Schip omgeslagen bij botenrace in Bunschoten, 16 opvarenden in het water  beland - RTV Utrecht">
            <a:extLst>
              <a:ext uri="{FF2B5EF4-FFF2-40B4-BE49-F238E27FC236}">
                <a16:creationId xmlns:a16="http://schemas.microsoft.com/office/drawing/2014/main" id="{FF6639EE-77DB-235F-8F1D-603F3780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51" y="3120775"/>
            <a:ext cx="6423049" cy="3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6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D6F40-D511-B536-BC8C-CDF9BFE6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Dode hoek.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AFE3EE-91F2-471E-D0B9-FDA0AB57C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27" y="1690688"/>
            <a:ext cx="9063182" cy="4351338"/>
          </a:xfrm>
        </p:spPr>
        <p:txBody>
          <a:bodyPr/>
          <a:lstStyle/>
          <a:p>
            <a:r>
              <a:rPr lang="nl-NL" dirty="0"/>
              <a:t>De dode hoek van een schip is alle plekken rondom een schip waar jij de schipper niet kan zien!</a:t>
            </a:r>
          </a:p>
          <a:p>
            <a:r>
              <a:rPr lang="nl-NL" dirty="0"/>
              <a:t>Let dus goed op of jij de schipper kunt zien en hij jou dus.</a:t>
            </a:r>
          </a:p>
        </p:txBody>
      </p:sp>
      <p:pic>
        <p:nvPicPr>
          <p:cNvPr id="5" name="Picture 2" descr="Edwin Vet on Twitter: &quot;Hoezo in de &quot;dode hoek&quot; ! #varendoejesamen #dode ...">
            <a:extLst>
              <a:ext uri="{FF2B5EF4-FFF2-40B4-BE49-F238E27FC236}">
                <a16:creationId xmlns:a16="http://schemas.microsoft.com/office/drawing/2014/main" id="{50D13D3B-7941-B76E-81E3-B7C8B0645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62" y="3429000"/>
            <a:ext cx="4511693" cy="299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een fotobeschrijving beschikbaar.">
            <a:extLst>
              <a:ext uri="{FF2B5EF4-FFF2-40B4-BE49-F238E27FC236}">
                <a16:creationId xmlns:a16="http://schemas.microsoft.com/office/drawing/2014/main" id="{CC820EFD-C62C-87A5-8493-5B692DB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7" y="3633508"/>
            <a:ext cx="6527971" cy="279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6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DFAC2-84A0-AD57-398C-F6E884B0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Binnenvaart Politie Reglement (BPR)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0A6192-C787-7830-E2E3-B0F06EE12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nl-NL" dirty="0"/>
              <a:t>Goed zeemanschap</a:t>
            </a:r>
          </a:p>
          <a:p>
            <a:pPr marL="457200" indent="-457200">
              <a:buAutoNum type="arabicPeriod"/>
            </a:pPr>
            <a:r>
              <a:rPr lang="nl-NL" dirty="0"/>
              <a:t>Stuurboordwal heeft voorrang</a:t>
            </a:r>
          </a:p>
          <a:p>
            <a:pPr marL="457200" indent="-457200">
              <a:buAutoNum type="arabicPeriod"/>
            </a:pPr>
            <a:r>
              <a:rPr lang="nl-NL" dirty="0"/>
              <a:t>Klein wijkt voor Groot</a:t>
            </a:r>
          </a:p>
          <a:p>
            <a:pPr marL="457200" indent="-457200">
              <a:buAutoNum type="arabicPeriod"/>
            </a:pPr>
            <a:r>
              <a:rPr lang="nl-NL" dirty="0"/>
              <a:t>Hoofdvaarwater gaat voor Nevenvaarwater</a:t>
            </a:r>
          </a:p>
          <a:p>
            <a:pPr marL="457200" indent="-457200">
              <a:buAutoNum type="arabicPeriod"/>
            </a:pPr>
            <a:r>
              <a:rPr lang="nl-NL" dirty="0"/>
              <a:t>Motor wijkt voor Spier wijkt voor Zeil</a:t>
            </a:r>
          </a:p>
          <a:p>
            <a:pPr marL="457200" indent="-457200">
              <a:buAutoNum type="arabicPeriod"/>
            </a:pPr>
            <a:r>
              <a:rPr lang="nl-NL" dirty="0"/>
              <a:t>Bij twee gelijke schepen (geen zeilschip) met kruisende koersen, heeft rechts voorrang</a:t>
            </a:r>
          </a:p>
          <a:p>
            <a:pPr marL="457200" indent="-457200">
              <a:buAutoNum type="arabicPeriod"/>
            </a:pPr>
            <a:r>
              <a:rPr lang="nl-NL" dirty="0"/>
              <a:t>Bij twee gelijke schepen (geen zeilschip) met tegengestelde koersen, wijken beiden naar stuurboord</a:t>
            </a:r>
          </a:p>
          <a:p>
            <a:pPr marL="457200" indent="-457200">
              <a:buAutoNum type="arabicPeriod"/>
            </a:pPr>
            <a:r>
              <a:rPr lang="nl-NL" dirty="0"/>
              <a:t>Zeil over bak heeft voorrang</a:t>
            </a:r>
          </a:p>
          <a:p>
            <a:pPr marL="457200" indent="-457200">
              <a:buAutoNum type="arabicPeriod"/>
            </a:pPr>
            <a:r>
              <a:rPr lang="nl-NL" dirty="0"/>
              <a:t>Loef wijkt voor lij</a:t>
            </a:r>
          </a:p>
          <a:p>
            <a:pPr marL="0" indent="0">
              <a:buNone/>
            </a:pPr>
            <a:r>
              <a:rPr lang="nl-NL" dirty="0"/>
              <a:t>NB: Stroom mee bij engtes heeft voorrang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49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E30F6-24E0-73F0-5B8B-F184DAD0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Betonning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8EA444-7401-5660-E456-9E856D7E7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4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Betonning zijn markeringen (boeien, tonnen) en vaste bakens die vaarwegen en obstakels op het water aangeven.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FC78DA-E277-72C2-BC07-002827E6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669600"/>
            <a:ext cx="5664201" cy="373041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673BCEC-7B22-2171-1D13-7F49D75A8FF4}"/>
              </a:ext>
            </a:extLst>
          </p:cNvPr>
          <p:cNvSpPr txBox="1"/>
          <p:nvPr/>
        </p:nvSpPr>
        <p:spPr>
          <a:xfrm>
            <a:off x="6909086" y="2588781"/>
            <a:ext cx="45832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sz="2400" dirty="0">
                <a:solidFill>
                  <a:schemeClr val="bg1"/>
                </a:solidFill>
              </a:rPr>
              <a:t>Ezelsbruggetje: 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Met st</a:t>
            </a:r>
            <a:r>
              <a:rPr lang="nl-NL" sz="2400" b="1" u="sng" dirty="0">
                <a:solidFill>
                  <a:srgbClr val="FF0000"/>
                </a:solidFill>
              </a:rPr>
              <a:t>R</a:t>
            </a:r>
            <a:r>
              <a:rPr lang="nl-NL" sz="2400" dirty="0">
                <a:solidFill>
                  <a:schemeClr val="bg1"/>
                </a:solidFill>
              </a:rPr>
              <a:t>oom mee zit </a:t>
            </a:r>
            <a:r>
              <a:rPr lang="nl-NL" sz="2400" b="1" u="sng" dirty="0">
                <a:solidFill>
                  <a:srgbClr val="FF0000"/>
                </a:solidFill>
              </a:rPr>
              <a:t>R</a:t>
            </a:r>
            <a:r>
              <a:rPr lang="nl-NL" sz="2400" dirty="0">
                <a:solidFill>
                  <a:schemeClr val="bg1"/>
                </a:solidFill>
              </a:rPr>
              <a:t>ood </a:t>
            </a:r>
            <a:br>
              <a:rPr lang="nl-NL" sz="24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altijd stuu</a:t>
            </a:r>
            <a:r>
              <a:rPr lang="nl-NL" sz="2400" b="1" u="sng" dirty="0">
                <a:solidFill>
                  <a:srgbClr val="FF0000"/>
                </a:solidFill>
              </a:rPr>
              <a:t>R</a:t>
            </a:r>
            <a:r>
              <a:rPr lang="nl-NL" sz="2400" dirty="0">
                <a:solidFill>
                  <a:schemeClr val="bg1"/>
                </a:solidFill>
              </a:rPr>
              <a:t>boord!</a:t>
            </a:r>
          </a:p>
        </p:txBody>
      </p:sp>
    </p:spTree>
    <p:extLst>
      <p:ext uri="{BB962C8B-B14F-4D97-AF65-F5344CB8AC3E}">
        <p14:creationId xmlns:p14="http://schemas.microsoft.com/office/powerpoint/2010/main" val="5625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53861-3D49-2EE1-24AD-F3849A25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Betonning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256080-2E9A-0669-AFAA-36A5427C8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Aan welke kant komt hier de betonning?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D61F41-D69D-A9AD-EAA0-5F4C44EC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102"/>
          <a:stretch>
            <a:fillRect/>
          </a:stretch>
        </p:blipFill>
        <p:spPr>
          <a:xfrm>
            <a:off x="2447260" y="2350654"/>
            <a:ext cx="6563389" cy="4142221"/>
          </a:xfrm>
          <a:prstGeom prst="rect">
            <a:avLst/>
          </a:prstGeom>
        </p:spPr>
      </p:pic>
      <p:sp>
        <p:nvSpPr>
          <p:cNvPr id="8" name="Trapezium 7">
            <a:extLst>
              <a:ext uri="{FF2B5EF4-FFF2-40B4-BE49-F238E27FC236}">
                <a16:creationId xmlns:a16="http://schemas.microsoft.com/office/drawing/2014/main" id="{FA5EB167-08E3-67AB-D0F5-EF31E75B44C6}"/>
              </a:ext>
            </a:extLst>
          </p:cNvPr>
          <p:cNvSpPr/>
          <p:nvPr/>
        </p:nvSpPr>
        <p:spPr>
          <a:xfrm>
            <a:off x="3247083" y="6011758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rapezium 8">
            <a:extLst>
              <a:ext uri="{FF2B5EF4-FFF2-40B4-BE49-F238E27FC236}">
                <a16:creationId xmlns:a16="http://schemas.microsoft.com/office/drawing/2014/main" id="{221DE9E0-0F3D-2051-4717-D0B2D93E1953}"/>
              </a:ext>
            </a:extLst>
          </p:cNvPr>
          <p:cNvSpPr/>
          <p:nvPr/>
        </p:nvSpPr>
        <p:spPr>
          <a:xfrm>
            <a:off x="3609172" y="5165662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rapezium 9">
            <a:extLst>
              <a:ext uri="{FF2B5EF4-FFF2-40B4-BE49-F238E27FC236}">
                <a16:creationId xmlns:a16="http://schemas.microsoft.com/office/drawing/2014/main" id="{086C573A-6B6E-A299-EBC9-E594674EA2D6}"/>
              </a:ext>
            </a:extLst>
          </p:cNvPr>
          <p:cNvSpPr/>
          <p:nvPr/>
        </p:nvSpPr>
        <p:spPr>
          <a:xfrm>
            <a:off x="3971751" y="4291200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7A13AD0B-77ED-5A18-A039-4309001E57C4}"/>
              </a:ext>
            </a:extLst>
          </p:cNvPr>
          <p:cNvSpPr/>
          <p:nvPr/>
        </p:nvSpPr>
        <p:spPr>
          <a:xfrm>
            <a:off x="4806644" y="3429000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rapezium 11">
            <a:extLst>
              <a:ext uri="{FF2B5EF4-FFF2-40B4-BE49-F238E27FC236}">
                <a16:creationId xmlns:a16="http://schemas.microsoft.com/office/drawing/2014/main" id="{650B0302-0F86-8839-A9B5-F7B48EE1E90D}"/>
              </a:ext>
            </a:extLst>
          </p:cNvPr>
          <p:cNvSpPr/>
          <p:nvPr/>
        </p:nvSpPr>
        <p:spPr>
          <a:xfrm>
            <a:off x="6073956" y="3131409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rapezium 12">
            <a:extLst>
              <a:ext uri="{FF2B5EF4-FFF2-40B4-BE49-F238E27FC236}">
                <a16:creationId xmlns:a16="http://schemas.microsoft.com/office/drawing/2014/main" id="{99801DF8-E736-1D8E-2688-6028EC8A2B30}"/>
              </a:ext>
            </a:extLst>
          </p:cNvPr>
          <p:cNvSpPr/>
          <p:nvPr/>
        </p:nvSpPr>
        <p:spPr>
          <a:xfrm>
            <a:off x="8265824" y="2659430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rapezium 13">
            <a:extLst>
              <a:ext uri="{FF2B5EF4-FFF2-40B4-BE49-F238E27FC236}">
                <a16:creationId xmlns:a16="http://schemas.microsoft.com/office/drawing/2014/main" id="{374B624B-CA44-F136-DEBD-18746DD46B3A}"/>
              </a:ext>
            </a:extLst>
          </p:cNvPr>
          <p:cNvSpPr/>
          <p:nvPr/>
        </p:nvSpPr>
        <p:spPr>
          <a:xfrm>
            <a:off x="7283378" y="3025929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id="{14F96ED3-F29B-0AB9-FA17-584545929FE4}"/>
              </a:ext>
            </a:extLst>
          </p:cNvPr>
          <p:cNvSpPr/>
          <p:nvPr/>
        </p:nvSpPr>
        <p:spPr>
          <a:xfrm>
            <a:off x="8330897" y="2963500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id="{C86B8F0B-8226-3713-3A54-77F013EB7BD3}"/>
              </a:ext>
            </a:extLst>
          </p:cNvPr>
          <p:cNvSpPr/>
          <p:nvPr/>
        </p:nvSpPr>
        <p:spPr>
          <a:xfrm>
            <a:off x="7365656" y="3334313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Gelijkbenige driehoek 18">
            <a:extLst>
              <a:ext uri="{FF2B5EF4-FFF2-40B4-BE49-F238E27FC236}">
                <a16:creationId xmlns:a16="http://schemas.microsoft.com/office/drawing/2014/main" id="{EF1679B6-211A-D371-4DFD-9FA81E982864}"/>
              </a:ext>
            </a:extLst>
          </p:cNvPr>
          <p:cNvSpPr/>
          <p:nvPr/>
        </p:nvSpPr>
        <p:spPr>
          <a:xfrm>
            <a:off x="5018949" y="3588112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id="{6BA82597-D681-4AB5-7505-E2E78EDA4901}"/>
              </a:ext>
            </a:extLst>
          </p:cNvPr>
          <p:cNvSpPr/>
          <p:nvPr/>
        </p:nvSpPr>
        <p:spPr>
          <a:xfrm>
            <a:off x="4158334" y="4371119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CD2E9489-D375-8AA9-F230-9C996535B8E1}"/>
              </a:ext>
            </a:extLst>
          </p:cNvPr>
          <p:cNvSpPr/>
          <p:nvPr/>
        </p:nvSpPr>
        <p:spPr>
          <a:xfrm>
            <a:off x="6104435" y="3399566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Gelijkbenige driehoek 21">
            <a:extLst>
              <a:ext uri="{FF2B5EF4-FFF2-40B4-BE49-F238E27FC236}">
                <a16:creationId xmlns:a16="http://schemas.microsoft.com/office/drawing/2014/main" id="{7BC7EA40-5D61-0E11-4A8D-F112A1EEC814}"/>
              </a:ext>
            </a:extLst>
          </p:cNvPr>
          <p:cNvSpPr/>
          <p:nvPr/>
        </p:nvSpPr>
        <p:spPr>
          <a:xfrm>
            <a:off x="3834848" y="5260589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216AA2E-D7BF-A542-D14B-BD43D928B3A3}"/>
              </a:ext>
            </a:extLst>
          </p:cNvPr>
          <p:cNvSpPr/>
          <p:nvPr/>
        </p:nvSpPr>
        <p:spPr>
          <a:xfrm>
            <a:off x="3509084" y="6160556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4" name="Verbindingslijn: gekromd 23">
            <a:extLst>
              <a:ext uri="{FF2B5EF4-FFF2-40B4-BE49-F238E27FC236}">
                <a16:creationId xmlns:a16="http://schemas.microsoft.com/office/drawing/2014/main" id="{F30B7401-4127-D1F8-E97F-C829D9012FDA}"/>
              </a:ext>
            </a:extLst>
          </p:cNvPr>
          <p:cNvCxnSpPr>
            <a:cxnSpLocks/>
          </p:cNvCxnSpPr>
          <p:nvPr/>
        </p:nvCxnSpPr>
        <p:spPr>
          <a:xfrm rot="5400000">
            <a:off x="8994240" y="3459359"/>
            <a:ext cx="604524" cy="393040"/>
          </a:xfrm>
          <a:prstGeom prst="curvedConnector3">
            <a:avLst>
              <a:gd name="adj1" fmla="val 50000"/>
            </a:avLst>
          </a:prstGeom>
          <a:ln>
            <a:solidFill>
              <a:srgbClr val="19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jl: rechts 24">
            <a:extLst>
              <a:ext uri="{FF2B5EF4-FFF2-40B4-BE49-F238E27FC236}">
                <a16:creationId xmlns:a16="http://schemas.microsoft.com/office/drawing/2014/main" id="{41B1EA80-C06F-5A6D-D8E0-3C1B5EDEC908}"/>
              </a:ext>
            </a:extLst>
          </p:cNvPr>
          <p:cNvSpPr/>
          <p:nvPr/>
        </p:nvSpPr>
        <p:spPr>
          <a:xfrm rot="9508855">
            <a:off x="7658325" y="3035820"/>
            <a:ext cx="619125" cy="19162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5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1D8632-9245-EBD9-CE01-3693429E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Betonning, splitsingen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7E0CE-E09A-11E6-A75B-18F3F400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6807" b="3708"/>
          <a:stretch>
            <a:fillRect/>
          </a:stretch>
        </p:blipFill>
        <p:spPr bwMode="auto">
          <a:xfrm>
            <a:off x="1011601" y="1690688"/>
            <a:ext cx="6739798" cy="36703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15364" name="Picture 4" descr="Boei van Gelijke Betekenis – Rood/Groen Betonning (IALA)">
            <a:extLst>
              <a:ext uri="{FF2B5EF4-FFF2-40B4-BE49-F238E27FC236}">
                <a16:creationId xmlns:a16="http://schemas.microsoft.com/office/drawing/2014/main" id="{9BEFC6AF-D6F5-6B7E-97A7-ED00C6FB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53AB296-B6F6-0136-248D-4B697F5A1F35}"/>
              </a:ext>
            </a:extLst>
          </p:cNvPr>
          <p:cNvSpPr txBox="1"/>
          <p:nvPr/>
        </p:nvSpPr>
        <p:spPr>
          <a:xfrm>
            <a:off x="8013700" y="4991656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Splitsing van vaarwater met gelijk belang</a:t>
            </a:r>
          </a:p>
        </p:txBody>
      </p:sp>
    </p:spTree>
    <p:extLst>
      <p:ext uri="{BB962C8B-B14F-4D97-AF65-F5344CB8AC3E}">
        <p14:creationId xmlns:p14="http://schemas.microsoft.com/office/powerpoint/2010/main" val="4085690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443" y="550067"/>
            <a:ext cx="10168128" cy="1179576"/>
          </a:xfrm>
        </p:spPr>
        <p:txBody>
          <a:bodyPr>
            <a:normAutofit/>
          </a:bodyPr>
          <a:lstStyle/>
          <a:p>
            <a:r>
              <a:rPr lang="nl-NL" dirty="0">
                <a:latin typeface="+mn-lt"/>
              </a:rPr>
              <a:t>Schiemanswerk, kikkerbelegging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8568E5D-312E-4DCA-8BAB-2B51CFFC4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74A959-378C-3771-54B6-29FC5250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55" y="2286793"/>
            <a:ext cx="1625643" cy="23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375B66-1D93-65A0-8207-A33E1FDD1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11" y="2469578"/>
            <a:ext cx="2451575" cy="23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3C7BDC-3244-9B09-9087-F4506EBF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69" y="2379402"/>
            <a:ext cx="2753106" cy="23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E59A7C3-1818-C667-AB4C-DFD227AF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140" y="2379402"/>
            <a:ext cx="1625643" cy="23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7D79669-BAC5-EC8E-E184-E6C283540A9C}"/>
              </a:ext>
            </a:extLst>
          </p:cNvPr>
          <p:cNvSpPr txBox="1"/>
          <p:nvPr/>
        </p:nvSpPr>
        <p:spPr>
          <a:xfrm>
            <a:off x="1649289" y="4877374"/>
            <a:ext cx="125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0C4AECB-9438-15EC-7A39-F471FFDDBD06}"/>
              </a:ext>
            </a:extLst>
          </p:cNvPr>
          <p:cNvSpPr txBox="1"/>
          <p:nvPr/>
        </p:nvSpPr>
        <p:spPr>
          <a:xfrm>
            <a:off x="4139844" y="4877374"/>
            <a:ext cx="125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323450-BDD6-17D7-78D4-A1F9E2C4CC32}"/>
              </a:ext>
            </a:extLst>
          </p:cNvPr>
          <p:cNvSpPr txBox="1"/>
          <p:nvPr/>
        </p:nvSpPr>
        <p:spPr>
          <a:xfrm>
            <a:off x="6794718" y="4859150"/>
            <a:ext cx="125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7FCFF3C-B464-074D-E8BD-BA762A83698B}"/>
              </a:ext>
            </a:extLst>
          </p:cNvPr>
          <p:cNvSpPr txBox="1"/>
          <p:nvPr/>
        </p:nvSpPr>
        <p:spPr>
          <a:xfrm>
            <a:off x="9459244" y="4859150"/>
            <a:ext cx="125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29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F0A22-3A38-7DBD-5342-30F4F9F36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BPR, Betonning, splitsingen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42DA03-6C3D-BDF3-05CC-DC25AF613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317CC6A-8635-FF82-5572-0222B93EB2EA}"/>
              </a:ext>
            </a:extLst>
          </p:cNvPr>
          <p:cNvGrpSpPr/>
          <p:nvPr/>
        </p:nvGrpSpPr>
        <p:grpSpPr>
          <a:xfrm>
            <a:off x="2434927" y="1682801"/>
            <a:ext cx="7086599" cy="4636984"/>
            <a:chOff x="2162463" y="1682802"/>
            <a:chExt cx="7086599" cy="4636984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8D765B3-D360-3211-74F2-1A98CB590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2463" y="1682802"/>
              <a:ext cx="7086599" cy="4636984"/>
            </a:xfrm>
            <a:prstGeom prst="rect">
              <a:avLst/>
            </a:prstGeom>
          </p:spPr>
        </p:pic>
        <p:sp>
          <p:nvSpPr>
            <p:cNvPr id="6" name="Trapezium 5">
              <a:extLst>
                <a:ext uri="{FF2B5EF4-FFF2-40B4-BE49-F238E27FC236}">
                  <a16:creationId xmlns:a16="http://schemas.microsoft.com/office/drawing/2014/main" id="{42242963-A249-21A0-BB87-7EF8A1532409}"/>
                </a:ext>
              </a:extLst>
            </p:cNvPr>
            <p:cNvSpPr/>
            <p:nvPr/>
          </p:nvSpPr>
          <p:spPr>
            <a:xfrm>
              <a:off x="4304994" y="3016251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85BA2194-6968-7293-DA03-08878BCC9BAE}"/>
                </a:ext>
              </a:extLst>
            </p:cNvPr>
            <p:cNvSpPr/>
            <p:nvPr/>
          </p:nvSpPr>
          <p:spPr>
            <a:xfrm>
              <a:off x="4645563" y="4871824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Trapezium 7">
              <a:extLst>
                <a:ext uri="{FF2B5EF4-FFF2-40B4-BE49-F238E27FC236}">
                  <a16:creationId xmlns:a16="http://schemas.microsoft.com/office/drawing/2014/main" id="{B6CB4BDE-C223-A23D-C507-ABDD40535CA2}"/>
                </a:ext>
              </a:extLst>
            </p:cNvPr>
            <p:cNvSpPr/>
            <p:nvPr/>
          </p:nvSpPr>
          <p:spPr>
            <a:xfrm>
              <a:off x="6294745" y="5061678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Trapezium 8">
              <a:extLst>
                <a:ext uri="{FF2B5EF4-FFF2-40B4-BE49-F238E27FC236}">
                  <a16:creationId xmlns:a16="http://schemas.microsoft.com/office/drawing/2014/main" id="{912EF1D9-ABCF-36C8-B036-F328E4FBE8AA}"/>
                </a:ext>
              </a:extLst>
            </p:cNvPr>
            <p:cNvSpPr/>
            <p:nvPr/>
          </p:nvSpPr>
          <p:spPr>
            <a:xfrm>
              <a:off x="6436503" y="2303614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Trapezium 9">
              <a:extLst>
                <a:ext uri="{FF2B5EF4-FFF2-40B4-BE49-F238E27FC236}">
                  <a16:creationId xmlns:a16="http://schemas.microsoft.com/office/drawing/2014/main" id="{F3CEB3B4-4972-7B9C-A31E-B846E017C13A}"/>
                </a:ext>
              </a:extLst>
            </p:cNvPr>
            <p:cNvSpPr/>
            <p:nvPr/>
          </p:nvSpPr>
          <p:spPr>
            <a:xfrm>
              <a:off x="4053642" y="5831221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Gelijkbenige driehoek 10">
              <a:extLst>
                <a:ext uri="{FF2B5EF4-FFF2-40B4-BE49-F238E27FC236}">
                  <a16:creationId xmlns:a16="http://schemas.microsoft.com/office/drawing/2014/main" id="{C680858F-6D44-F39F-A44F-537AB9611C7B}"/>
                </a:ext>
              </a:extLst>
            </p:cNvPr>
            <p:cNvSpPr/>
            <p:nvPr/>
          </p:nvSpPr>
          <p:spPr>
            <a:xfrm>
              <a:off x="4861172" y="2598054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07D25E3D-95F6-B54D-301F-9E005B88F669}"/>
                </a:ext>
              </a:extLst>
            </p:cNvPr>
            <p:cNvSpPr/>
            <p:nvPr/>
          </p:nvSpPr>
          <p:spPr>
            <a:xfrm>
              <a:off x="5165625" y="5247522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Gelijkbenige driehoek 12">
              <a:extLst>
                <a:ext uri="{FF2B5EF4-FFF2-40B4-BE49-F238E27FC236}">
                  <a16:creationId xmlns:a16="http://schemas.microsoft.com/office/drawing/2014/main" id="{25D1094C-DEED-A4BC-49E9-1E7E9EE234CC}"/>
                </a:ext>
              </a:extLst>
            </p:cNvPr>
            <p:cNvSpPr/>
            <p:nvPr/>
          </p:nvSpPr>
          <p:spPr>
            <a:xfrm>
              <a:off x="6687855" y="4523987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Gelijkbenige driehoek 13">
              <a:extLst>
                <a:ext uri="{FF2B5EF4-FFF2-40B4-BE49-F238E27FC236}">
                  <a16:creationId xmlns:a16="http://schemas.microsoft.com/office/drawing/2014/main" id="{7DACCA1A-2A18-E967-9AD9-6BFD3E9D95D0}"/>
                </a:ext>
              </a:extLst>
            </p:cNvPr>
            <p:cNvSpPr/>
            <p:nvPr/>
          </p:nvSpPr>
          <p:spPr>
            <a:xfrm>
              <a:off x="6872031" y="2488410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Gelijkbenige driehoek 14">
              <a:extLst>
                <a:ext uri="{FF2B5EF4-FFF2-40B4-BE49-F238E27FC236}">
                  <a16:creationId xmlns:a16="http://schemas.microsoft.com/office/drawing/2014/main" id="{93DBD6C3-A9F0-9EAA-C3A5-7617E6893100}"/>
                </a:ext>
              </a:extLst>
            </p:cNvPr>
            <p:cNvSpPr/>
            <p:nvPr/>
          </p:nvSpPr>
          <p:spPr>
            <a:xfrm>
              <a:off x="4771239" y="5944961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4D6BE50D-2567-94F7-5BAE-EBEF39B602AF}"/>
              </a:ext>
            </a:extLst>
          </p:cNvPr>
          <p:cNvSpPr txBox="1"/>
          <p:nvPr/>
        </p:nvSpPr>
        <p:spPr>
          <a:xfrm rot="2623175">
            <a:off x="3867691" y="2707967"/>
            <a:ext cx="21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Nevenvaarwater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58043FB-8BAC-68E9-944F-CAC669D29978}"/>
              </a:ext>
            </a:extLst>
          </p:cNvPr>
          <p:cNvSpPr txBox="1"/>
          <p:nvPr/>
        </p:nvSpPr>
        <p:spPr>
          <a:xfrm rot="3470990">
            <a:off x="5877285" y="5096780"/>
            <a:ext cx="21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Nevenvaarwater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BD9C6D3-34B4-161C-1997-C2B9ACDC0232}"/>
              </a:ext>
            </a:extLst>
          </p:cNvPr>
          <p:cNvSpPr txBox="1"/>
          <p:nvPr/>
        </p:nvSpPr>
        <p:spPr>
          <a:xfrm rot="18363439">
            <a:off x="4523267" y="4498531"/>
            <a:ext cx="220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Hoofdvaarwater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EFCE9A-1BE5-8525-1803-099E12E61463}"/>
              </a:ext>
            </a:extLst>
          </p:cNvPr>
          <p:cNvSpPr txBox="1"/>
          <p:nvPr/>
        </p:nvSpPr>
        <p:spPr>
          <a:xfrm>
            <a:off x="6266336" y="3635635"/>
            <a:ext cx="69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?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EFE4CDF-B4DD-9363-23EA-DE81192F0D23}"/>
              </a:ext>
            </a:extLst>
          </p:cNvPr>
          <p:cNvSpPr txBox="1"/>
          <p:nvPr/>
        </p:nvSpPr>
        <p:spPr>
          <a:xfrm>
            <a:off x="5808794" y="3192100"/>
            <a:ext cx="69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?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DBAB7D1-A194-885C-3AE7-9181E4147797}"/>
              </a:ext>
            </a:extLst>
          </p:cNvPr>
          <p:cNvSpPr txBox="1"/>
          <p:nvPr/>
        </p:nvSpPr>
        <p:spPr>
          <a:xfrm>
            <a:off x="5293975" y="3789215"/>
            <a:ext cx="69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?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7911779-34C2-7400-E2F7-BA22CBFB741F}"/>
              </a:ext>
            </a:extLst>
          </p:cNvPr>
          <p:cNvSpPr txBox="1"/>
          <p:nvPr/>
        </p:nvSpPr>
        <p:spPr>
          <a:xfrm>
            <a:off x="5760572" y="4328993"/>
            <a:ext cx="69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3208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98A20-71A3-C7F5-E076-6720EA27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Betonning, splitsingen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BC335E-E2ED-3464-7843-AF9466B08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DF798A2-3378-8E30-ADD4-C06ADC57A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682802"/>
            <a:ext cx="7086599" cy="4636984"/>
          </a:xfrm>
          <a:prstGeom prst="rect">
            <a:avLst/>
          </a:prstGeom>
        </p:spPr>
      </p:pic>
      <p:sp>
        <p:nvSpPr>
          <p:cNvPr id="8" name="Trapezium 7">
            <a:extLst>
              <a:ext uri="{FF2B5EF4-FFF2-40B4-BE49-F238E27FC236}">
                <a16:creationId xmlns:a16="http://schemas.microsoft.com/office/drawing/2014/main" id="{F30FCF56-CAB8-8B4A-6050-A45BC38DE4AF}"/>
              </a:ext>
            </a:extLst>
          </p:cNvPr>
          <p:cNvSpPr/>
          <p:nvPr/>
        </p:nvSpPr>
        <p:spPr>
          <a:xfrm>
            <a:off x="4695231" y="3016251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rapezium 8">
            <a:extLst>
              <a:ext uri="{FF2B5EF4-FFF2-40B4-BE49-F238E27FC236}">
                <a16:creationId xmlns:a16="http://schemas.microsoft.com/office/drawing/2014/main" id="{2E382872-F7F4-B84E-5F3D-B5767ABFCA8A}"/>
              </a:ext>
            </a:extLst>
          </p:cNvPr>
          <p:cNvSpPr/>
          <p:nvPr/>
        </p:nvSpPr>
        <p:spPr>
          <a:xfrm>
            <a:off x="5035800" y="4871824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rapezium 9">
            <a:extLst>
              <a:ext uri="{FF2B5EF4-FFF2-40B4-BE49-F238E27FC236}">
                <a16:creationId xmlns:a16="http://schemas.microsoft.com/office/drawing/2014/main" id="{C7077C1A-536E-3778-C6C3-CF70697D56AF}"/>
              </a:ext>
            </a:extLst>
          </p:cNvPr>
          <p:cNvSpPr/>
          <p:nvPr/>
        </p:nvSpPr>
        <p:spPr>
          <a:xfrm>
            <a:off x="6684982" y="5061678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BE67ACA1-550C-B935-533A-C3650B714030}"/>
              </a:ext>
            </a:extLst>
          </p:cNvPr>
          <p:cNvSpPr/>
          <p:nvPr/>
        </p:nvSpPr>
        <p:spPr>
          <a:xfrm>
            <a:off x="6826740" y="2303614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rapezium 11">
            <a:extLst>
              <a:ext uri="{FF2B5EF4-FFF2-40B4-BE49-F238E27FC236}">
                <a16:creationId xmlns:a16="http://schemas.microsoft.com/office/drawing/2014/main" id="{059ABB61-FA93-6A45-4512-24E1B195B103}"/>
              </a:ext>
            </a:extLst>
          </p:cNvPr>
          <p:cNvSpPr/>
          <p:nvPr/>
        </p:nvSpPr>
        <p:spPr>
          <a:xfrm>
            <a:off x="4443879" y="5831221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DA16382A-4AB3-92BE-1FCA-716036CEF554}"/>
              </a:ext>
            </a:extLst>
          </p:cNvPr>
          <p:cNvSpPr/>
          <p:nvPr/>
        </p:nvSpPr>
        <p:spPr>
          <a:xfrm>
            <a:off x="5251409" y="2598054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635771BF-259D-C4B8-A211-E7306DF1A66B}"/>
              </a:ext>
            </a:extLst>
          </p:cNvPr>
          <p:cNvSpPr/>
          <p:nvPr/>
        </p:nvSpPr>
        <p:spPr>
          <a:xfrm>
            <a:off x="5555862" y="5247522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4C0137B1-16C2-4F7D-1119-66087874C32C}"/>
              </a:ext>
            </a:extLst>
          </p:cNvPr>
          <p:cNvSpPr/>
          <p:nvPr/>
        </p:nvSpPr>
        <p:spPr>
          <a:xfrm>
            <a:off x="7078092" y="4523987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id="{66117ECF-65E6-32AE-2D9A-CDECF8644C24}"/>
              </a:ext>
            </a:extLst>
          </p:cNvPr>
          <p:cNvSpPr/>
          <p:nvPr/>
        </p:nvSpPr>
        <p:spPr>
          <a:xfrm>
            <a:off x="7262268" y="2488410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id="{0282FAF9-68AD-5831-A240-DDA7A15C755D}"/>
              </a:ext>
            </a:extLst>
          </p:cNvPr>
          <p:cNvSpPr/>
          <p:nvPr/>
        </p:nvSpPr>
        <p:spPr>
          <a:xfrm>
            <a:off x="5161476" y="5944961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FB633E26-8F01-3466-3607-7EC911D7E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6108" t="56168" r="26663" b="8598"/>
          <a:stretch/>
        </p:blipFill>
        <p:spPr bwMode="auto">
          <a:xfrm>
            <a:off x="6096000" y="4258489"/>
            <a:ext cx="378963" cy="53099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0" name="Trapezium 19">
            <a:extLst>
              <a:ext uri="{FF2B5EF4-FFF2-40B4-BE49-F238E27FC236}">
                <a16:creationId xmlns:a16="http://schemas.microsoft.com/office/drawing/2014/main" id="{B012D537-795A-7742-5733-F3C1C5479EFA}"/>
              </a:ext>
            </a:extLst>
          </p:cNvPr>
          <p:cNvSpPr/>
          <p:nvPr/>
        </p:nvSpPr>
        <p:spPr>
          <a:xfrm>
            <a:off x="5680458" y="4068635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4D76A2DA-8C9C-0997-26D9-36B3F015CE15}"/>
              </a:ext>
            </a:extLst>
          </p:cNvPr>
          <p:cNvSpPr/>
          <p:nvPr/>
        </p:nvSpPr>
        <p:spPr>
          <a:xfrm>
            <a:off x="6655586" y="3701501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386" name="Picture 2" descr="SIGNI-betonningsrichting | gratis uitleg">
            <a:extLst>
              <a:ext uri="{FF2B5EF4-FFF2-40B4-BE49-F238E27FC236}">
                <a16:creationId xmlns:a16="http://schemas.microsoft.com/office/drawing/2014/main" id="{81D521C7-88E2-B66B-415F-AF166373C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r="50000"/>
          <a:stretch>
            <a:fillRect/>
          </a:stretch>
        </p:blipFill>
        <p:spPr bwMode="auto">
          <a:xfrm>
            <a:off x="6089145" y="3206105"/>
            <a:ext cx="356179" cy="4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04A51FF4-0DC0-6E5E-8159-71828744F954}"/>
              </a:ext>
            </a:extLst>
          </p:cNvPr>
          <p:cNvSpPr txBox="1"/>
          <p:nvPr/>
        </p:nvSpPr>
        <p:spPr>
          <a:xfrm rot="2623175">
            <a:off x="3885226" y="2692121"/>
            <a:ext cx="21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Nevenvaarwater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3721D57C-1B82-6AD1-ED47-A011B7962A53}"/>
              </a:ext>
            </a:extLst>
          </p:cNvPr>
          <p:cNvSpPr txBox="1"/>
          <p:nvPr/>
        </p:nvSpPr>
        <p:spPr>
          <a:xfrm rot="3470990">
            <a:off x="6090334" y="4899920"/>
            <a:ext cx="21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Nevenvaarwater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2D47F14-12FB-944D-4C04-47770000AD18}"/>
              </a:ext>
            </a:extLst>
          </p:cNvPr>
          <p:cNvSpPr txBox="1"/>
          <p:nvPr/>
        </p:nvSpPr>
        <p:spPr>
          <a:xfrm rot="18363439">
            <a:off x="4470083" y="4761097"/>
            <a:ext cx="220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Hoofdvaarwater</a:t>
            </a:r>
          </a:p>
        </p:txBody>
      </p:sp>
    </p:spTree>
    <p:extLst>
      <p:ext uri="{BB962C8B-B14F-4D97-AF65-F5344CB8AC3E}">
        <p14:creationId xmlns:p14="http://schemas.microsoft.com/office/powerpoint/2010/main" val="734361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CD9E3-C015-02B8-0A62-62B7E1F41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Betonning: kardinalen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917FEA-FDC0-1CB7-B480-D36611B47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68" y="2478023"/>
            <a:ext cx="6347968" cy="4347207"/>
          </a:xfrm>
        </p:spPr>
        <p:txBody>
          <a:bodyPr>
            <a:normAutofit/>
          </a:bodyPr>
          <a:lstStyle/>
          <a:p>
            <a:r>
              <a:rPr lang="nl-NL" dirty="0"/>
              <a:t>Ezelsbruggetje:</a:t>
            </a:r>
          </a:p>
          <a:p>
            <a:pPr lvl="1"/>
            <a:r>
              <a:rPr lang="nl-NL" dirty="0"/>
              <a:t>Noord- en Zuid wijzen ván het gevaar af, en dus naar de veilige kant!</a:t>
            </a:r>
          </a:p>
          <a:p>
            <a:pPr lvl="1"/>
            <a:r>
              <a:rPr lang="nl-NL" dirty="0"/>
              <a:t>Oost lijkt op een ‘O’</a:t>
            </a:r>
          </a:p>
          <a:p>
            <a:pPr lvl="1"/>
            <a:r>
              <a:rPr lang="nl-NL" dirty="0"/>
              <a:t>West lijkt op een ‘W’</a:t>
            </a:r>
          </a:p>
          <a:p>
            <a:r>
              <a:rPr lang="nl-NL" dirty="0"/>
              <a:t>Dus: een WEST-kardinaal staat ten westen van het gevaar. Je moet dus aan de westzijde passeren!</a:t>
            </a:r>
          </a:p>
          <a:p>
            <a:pPr marL="457200" lvl="1" indent="0">
              <a:buNone/>
            </a:pPr>
            <a:r>
              <a:rPr lang="nl-NL" dirty="0"/>
              <a:t>(en </a:t>
            </a:r>
            <a:r>
              <a:rPr lang="nl-NL" dirty="0" err="1"/>
              <a:t>vice</a:t>
            </a:r>
            <a:r>
              <a:rPr lang="nl-NL" dirty="0"/>
              <a:t> versa)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1026" name="Picture 2" descr="Bekeuring voor duiken in Anna Jacobapolder ... - DuikForum.nl">
            <a:extLst>
              <a:ext uri="{FF2B5EF4-FFF2-40B4-BE49-F238E27FC236}">
                <a16:creationId xmlns:a16="http://schemas.microsoft.com/office/drawing/2014/main" id="{E269C6EA-9193-B409-F6BF-18CBBB3D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05" y="2111359"/>
            <a:ext cx="4374896" cy="43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8499F59B-1C48-616F-D00B-CBF4F0A65084}"/>
              </a:ext>
            </a:extLst>
          </p:cNvPr>
          <p:cNvSpPr txBox="1">
            <a:spLocks/>
          </p:cNvSpPr>
          <p:nvPr/>
        </p:nvSpPr>
        <p:spPr>
          <a:xfrm>
            <a:off x="353568" y="1438728"/>
            <a:ext cx="11161486" cy="3980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/>
              <a:t>Een kardinaal geeft aan, </a:t>
            </a:r>
            <a:r>
              <a:rPr lang="nl-NL" i="1"/>
              <a:t>aan welke zijde je een obstakel veilig kunt passeren.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7797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D63A8-AF21-D877-1EBF-0D380CEF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Klein of GROOT schip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A0FAFB-81EF-62B8-7A3D-CE0A5CD8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</a:t>
            </a:r>
            <a:r>
              <a:rPr lang="nl-NL" b="1" u="sng" dirty="0">
                <a:solidFill>
                  <a:srgbClr val="FFC000"/>
                </a:solidFill>
              </a:rPr>
              <a:t>Groot schip</a:t>
            </a:r>
            <a:r>
              <a:rPr lang="nl-NL" dirty="0"/>
              <a:t> is…:</a:t>
            </a:r>
          </a:p>
          <a:p>
            <a:pPr lvl="1"/>
            <a:r>
              <a:rPr lang="nl-NL" dirty="0"/>
              <a:t>… een schip dat </a:t>
            </a:r>
            <a:r>
              <a:rPr lang="nl-NL" i="1" u="sng" dirty="0"/>
              <a:t>langer</a:t>
            </a:r>
            <a:r>
              <a:rPr lang="nl-NL" dirty="0"/>
              <a:t> is dan </a:t>
            </a:r>
            <a:r>
              <a:rPr lang="nl-NL" b="1" u="sng" dirty="0">
                <a:solidFill>
                  <a:srgbClr val="FFC000"/>
                </a:solidFill>
              </a:rPr>
              <a:t>20</a:t>
            </a:r>
            <a:r>
              <a:rPr lang="nl-NL" dirty="0"/>
              <a:t> meter</a:t>
            </a:r>
          </a:p>
          <a:p>
            <a:pPr lvl="1"/>
            <a:r>
              <a:rPr lang="nl-NL" dirty="0"/>
              <a:t>En alle beroepsvaart (</a:t>
            </a:r>
            <a:r>
              <a:rPr lang="nl-NL" i="1" dirty="0"/>
              <a:t>ook als ze kleiner dan 20 meter zijn!</a:t>
            </a:r>
            <a:r>
              <a:rPr lang="nl-NL" dirty="0"/>
              <a:t>), zoals passagiersschepen, vissersschepen, veerponten, sleepboten, etc.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Een </a:t>
            </a:r>
            <a:r>
              <a:rPr lang="nl-NL" b="1" u="sng" dirty="0">
                <a:solidFill>
                  <a:srgbClr val="FFC000"/>
                </a:solidFill>
              </a:rPr>
              <a:t>Klein schip</a:t>
            </a:r>
            <a:r>
              <a:rPr lang="nl-NL" dirty="0"/>
              <a:t> is…:</a:t>
            </a:r>
          </a:p>
          <a:p>
            <a:pPr lvl="1"/>
            <a:r>
              <a:rPr lang="nl-NL" dirty="0"/>
              <a:t>…een schip dat </a:t>
            </a:r>
            <a:r>
              <a:rPr lang="nl-NL" i="1" u="sng" dirty="0"/>
              <a:t>kleiner</a:t>
            </a:r>
            <a:r>
              <a:rPr lang="nl-NL" dirty="0"/>
              <a:t> is dan </a:t>
            </a:r>
            <a:r>
              <a:rPr lang="nl-NL" b="1" u="sng" dirty="0">
                <a:solidFill>
                  <a:srgbClr val="FFC000"/>
                </a:solidFill>
              </a:rPr>
              <a:t>20</a:t>
            </a:r>
            <a:r>
              <a:rPr lang="nl-NL" dirty="0"/>
              <a:t> meter…</a:t>
            </a:r>
          </a:p>
          <a:p>
            <a:pPr lvl="2"/>
            <a:r>
              <a:rPr lang="nl-NL" dirty="0"/>
              <a:t>Maar, met uitzondering van de beroepsvaart!</a:t>
            </a:r>
          </a:p>
          <a:p>
            <a:pPr lvl="1"/>
            <a:r>
              <a:rPr lang="nl-NL" dirty="0"/>
              <a:t>Een windsurfplank is ook een klein schip!</a:t>
            </a:r>
          </a:p>
          <a:p>
            <a:endParaRPr lang="nl-NL" dirty="0"/>
          </a:p>
        </p:txBody>
      </p:sp>
      <p:pic>
        <p:nvPicPr>
          <p:cNvPr id="17410" name="Picture 2" descr="Windsurfen in Harlingen | Ervaar de wind | Harlingen Welkom aan Zee">
            <a:extLst>
              <a:ext uri="{FF2B5EF4-FFF2-40B4-BE49-F238E27FC236}">
                <a16:creationId xmlns:a16="http://schemas.microsoft.com/office/drawing/2014/main" id="{2082D027-1A29-CFE0-6578-8C7FB8D6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50" y="4007427"/>
            <a:ext cx="2151908" cy="23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76BE5-9C1E-8B3B-ABA4-2BC35830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02" y="120115"/>
            <a:ext cx="10515600" cy="1325563"/>
          </a:xfrm>
        </p:spPr>
        <p:txBody>
          <a:bodyPr/>
          <a:lstStyle/>
          <a:p>
            <a:r>
              <a:rPr lang="nl-NL" dirty="0"/>
              <a:t>BPR, voorbeelden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95E06E4C-AF9F-CF96-3357-506F984E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29" y="1286687"/>
            <a:ext cx="3098780" cy="224098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96ACA9F-C495-B41A-6F5E-A457B4BFF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47" y="1286687"/>
            <a:ext cx="3098779" cy="232134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1F9F339-60B6-CE49-B6F5-E38088CD4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729" y="4143452"/>
            <a:ext cx="3098780" cy="230226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1892B56-A97C-85BB-A454-AD44CE19C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39390"/>
            <a:ext cx="3176770" cy="2297388"/>
          </a:xfrm>
          <a:prstGeom prst="rect">
            <a:avLst/>
          </a:prstGeom>
        </p:spPr>
      </p:pic>
      <p:sp>
        <p:nvSpPr>
          <p:cNvPr id="26" name="Rechthoek 25">
            <a:extLst>
              <a:ext uri="{FF2B5EF4-FFF2-40B4-BE49-F238E27FC236}">
                <a16:creationId xmlns:a16="http://schemas.microsoft.com/office/drawing/2014/main" id="{FAD258A2-0379-71A9-861D-4772A2D17A5A}"/>
              </a:ext>
            </a:extLst>
          </p:cNvPr>
          <p:cNvSpPr/>
          <p:nvPr/>
        </p:nvSpPr>
        <p:spPr>
          <a:xfrm>
            <a:off x="7429289" y="1413613"/>
            <a:ext cx="628650" cy="86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9BCDA50A-ED4E-A825-C4AA-F136619E3AC9}"/>
              </a:ext>
            </a:extLst>
          </p:cNvPr>
          <p:cNvSpPr/>
          <p:nvPr/>
        </p:nvSpPr>
        <p:spPr>
          <a:xfrm>
            <a:off x="2092114" y="1419167"/>
            <a:ext cx="628650" cy="77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127E5F3F-C2E7-FED8-386B-13320F71FFA6}"/>
              </a:ext>
            </a:extLst>
          </p:cNvPr>
          <p:cNvSpPr/>
          <p:nvPr/>
        </p:nvSpPr>
        <p:spPr>
          <a:xfrm>
            <a:off x="3289752" y="4228658"/>
            <a:ext cx="526539" cy="77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53833940-4164-65B5-576E-F4AA5B8138FA}"/>
              </a:ext>
            </a:extLst>
          </p:cNvPr>
          <p:cNvSpPr/>
          <p:nvPr/>
        </p:nvSpPr>
        <p:spPr>
          <a:xfrm>
            <a:off x="7611657" y="4219651"/>
            <a:ext cx="674880" cy="79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9AD29908-3CE4-59CC-1DFB-4ED4DFF07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333" y="1096983"/>
            <a:ext cx="3188176" cy="2818216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E8D39E8F-3752-B5C2-5BD2-E83DECBC0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247" y="1096983"/>
            <a:ext cx="3129145" cy="2817343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F37C4A-576D-4FCA-2B2C-35042B82D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333" y="4107640"/>
            <a:ext cx="3188176" cy="263024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8E907331-150C-EC0C-D574-5C61BB30DB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104030"/>
            <a:ext cx="3185240" cy="25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AD351-68CA-E89A-189B-B75D2AFA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voorbeelden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DCFCF9-3858-E46C-EBB3-48A610EB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46" y="1599945"/>
            <a:ext cx="2734057" cy="18290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F0D6B5-6B7D-C431-B05A-5C891BA7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1542787"/>
            <a:ext cx="2610214" cy="188621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41A49CA-E028-B559-83A2-449F6EDA5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393" y="4357692"/>
            <a:ext cx="2591162" cy="186716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72D91D9-E838-EA08-184B-73EED8E2C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0" y="4300533"/>
            <a:ext cx="2724530" cy="198147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0970B2-6C01-94DF-19E9-95E12380F1EC}"/>
              </a:ext>
            </a:extLst>
          </p:cNvPr>
          <p:cNvSpPr/>
          <p:nvPr/>
        </p:nvSpPr>
        <p:spPr>
          <a:xfrm>
            <a:off x="3078163" y="1897887"/>
            <a:ext cx="668866" cy="67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07CE775-E448-2AF8-87A6-468CEA0468EB}"/>
              </a:ext>
            </a:extLst>
          </p:cNvPr>
          <p:cNvSpPr/>
          <p:nvPr/>
        </p:nvSpPr>
        <p:spPr>
          <a:xfrm>
            <a:off x="8610931" y="4357692"/>
            <a:ext cx="668866" cy="67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7A2E8E8-4DD3-33C6-885D-BAAC1DC917A5}"/>
              </a:ext>
            </a:extLst>
          </p:cNvPr>
          <p:cNvSpPr/>
          <p:nvPr/>
        </p:nvSpPr>
        <p:spPr>
          <a:xfrm rot="18820976">
            <a:off x="3709954" y="4716693"/>
            <a:ext cx="371658" cy="469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C62E9E3-2287-209E-98CD-50B720B9D402}"/>
              </a:ext>
            </a:extLst>
          </p:cNvPr>
          <p:cNvSpPr/>
          <p:nvPr/>
        </p:nvSpPr>
        <p:spPr>
          <a:xfrm rot="2646621">
            <a:off x="8038919" y="1744999"/>
            <a:ext cx="689057" cy="463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36561DC1-B26D-671F-70C3-09C38A452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0" y="4274737"/>
            <a:ext cx="2745245" cy="229584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CE87B3A-F210-8722-E9E9-FD82F7B6E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250" y="1531194"/>
            <a:ext cx="2619741" cy="219105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9962671-5748-3717-5C97-6266928C4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3946" y="1540721"/>
            <a:ext cx="2753109" cy="218152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3023C9F-4D4A-23F2-B08F-147704E1B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6582" y="4300533"/>
            <a:ext cx="2600688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F6F2C-83AD-0E55-DB3B-809376858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A9E63327-1ADA-725E-FFB0-3D5765DA857D}"/>
              </a:ext>
            </a:extLst>
          </p:cNvPr>
          <p:cNvSpPr txBox="1">
            <a:spLocks/>
          </p:cNvSpPr>
          <p:nvPr/>
        </p:nvSpPr>
        <p:spPr>
          <a:xfrm>
            <a:off x="912368" y="1825625"/>
            <a:ext cx="10198244" cy="43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dirty="0"/>
              <a:t>Verboden doorvaart → Lijkt op bord verkeer 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Verboden golfslag te maken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Verboden ligplaats te nemen (ankeren of afmeren) binnen de in meters aan gegeven breedte te rekenen vanaf het bord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Verboden stil te liggen aan de zijde van het vaarwater waar het bord geplaatst is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Verboden voor motorschepen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C0989E-71B0-5A90-B9A7-D0BDC20BC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90" y="1825625"/>
            <a:ext cx="603556" cy="4328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9AD2E7-73D8-139B-87CF-824F14355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13" y="2607063"/>
            <a:ext cx="518205" cy="5243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C44EA2B-A373-52B7-DB69-9A06B34F4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21" y="3540561"/>
            <a:ext cx="518205" cy="5182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177E59-187D-7B8C-88F6-0DF90C640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13" y="4663628"/>
            <a:ext cx="518205" cy="5243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B8C40C7-53E5-5312-D794-3A18258AA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13" y="5655938"/>
            <a:ext cx="518205" cy="524301"/>
          </a:xfrm>
          <a:prstGeom prst="rect">
            <a:avLst/>
          </a:prstGeom>
        </p:spPr>
      </p:pic>
      <p:pic>
        <p:nvPicPr>
          <p:cNvPr id="1026" name="Picture 2" descr="Verkeersbord C02 camerahandhaving | Brickyard">
            <a:extLst>
              <a:ext uri="{FF2B5EF4-FFF2-40B4-BE49-F238E27FC236}">
                <a16:creationId xmlns:a16="http://schemas.microsoft.com/office/drawing/2014/main" id="{5828149A-26A5-C189-ED22-65262CBD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5" b="99206" l="2646" r="97884">
                        <a14:foregroundMark x1="48413" y1="5026" x2="48413" y2="5026"/>
                        <a14:foregroundMark x1="6614" y1="36772" x2="6614" y2="36772"/>
                        <a14:foregroundMark x1="13757" y1="48677" x2="80952" y2="54762"/>
                        <a14:foregroundMark x1="80952" y1="54762" x2="89947" y2="42593"/>
                        <a14:foregroundMark x1="89947" y1="42593" x2="88095" y2="67989"/>
                        <a14:foregroundMark x1="88095" y1="67989" x2="71693" y2="82011"/>
                        <a14:foregroundMark x1="71693" y1="82011" x2="50000" y2="84127"/>
                        <a14:foregroundMark x1="50000" y1="84127" x2="29365" y2="80423"/>
                        <a14:foregroundMark x1="29365" y1="80423" x2="14286" y2="58995"/>
                        <a14:foregroundMark x1="14286" y1="58995" x2="14815" y2="36243"/>
                        <a14:foregroundMark x1="14815" y1="36243" x2="33333" y2="6349"/>
                        <a14:foregroundMark x1="33333" y1="6349" x2="48413" y2="1587"/>
                        <a14:foregroundMark x1="48413" y1="1587" x2="49206" y2="529"/>
                        <a14:foregroundMark x1="91534" y1="26984" x2="96032" y2="50529"/>
                        <a14:foregroundMark x1="96032" y1="50529" x2="95767" y2="50794"/>
                        <a14:foregroundMark x1="75397" y1="38889" x2="56349" y2="69312"/>
                        <a14:foregroundMark x1="24339" y1="33598" x2="41270" y2="67989"/>
                        <a14:foregroundMark x1="62698" y1="40741" x2="40476" y2="55556"/>
                        <a14:foregroundMark x1="45238" y1="42328" x2="46561" y2="42063"/>
                        <a14:foregroundMark x1="9524" y1="53175" x2="9524" y2="53175"/>
                        <a14:foregroundMark x1="6614" y1="66667" x2="11640" y2="41005"/>
                        <a14:foregroundMark x1="2381" y1="61376" x2="4497" y2="45767"/>
                        <a14:foregroundMark x1="4497" y1="45767" x2="2646" y2="44709"/>
                        <a14:foregroundMark x1="40476" y1="94180" x2="59524" y2="94709"/>
                        <a14:foregroundMark x1="59524" y1="94709" x2="59524" y2="94444"/>
                        <a14:foregroundMark x1="97619" y1="38624" x2="98148" y2="56878"/>
                        <a14:foregroundMark x1="46032" y1="97884" x2="53175" y2="99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08" y="1141939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D0090-889D-E44F-B452-BFD70058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2A6900DC-46BA-66DC-AF34-5696C751E743}"/>
              </a:ext>
            </a:extLst>
          </p:cNvPr>
          <p:cNvSpPr txBox="1">
            <a:spLocks/>
          </p:cNvSpPr>
          <p:nvPr/>
        </p:nvSpPr>
        <p:spPr>
          <a:xfrm>
            <a:off x="1089327" y="1635055"/>
            <a:ext cx="10198244" cy="50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Verboden voor kleine schepen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nl-NL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Verboden om te waterskiën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nl-NL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Verboden voor zeilschepen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nl-NL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Verboden voor door spierkracht voortgestuwde schepen</a:t>
            </a: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nl-NL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Verplichting te varen in de richting van de pijl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nl-NL"/>
          </a:p>
          <a:p>
            <a:pPr lvl="1">
              <a:lnSpc>
                <a:spcPct val="120000"/>
              </a:lnSpc>
            </a:pPr>
            <a:endParaRPr lang="nl-NL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DC073B-210E-4F7F-1B9B-2AEF3626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8" y="1633095"/>
            <a:ext cx="524301" cy="5243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DCA9316-8144-7AF6-A5AF-61A472E3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5" y="2699555"/>
            <a:ext cx="518205" cy="518205"/>
          </a:xfrm>
          <a:prstGeom prst="rect">
            <a:avLst/>
          </a:prstGeom>
        </p:spPr>
      </p:pic>
      <p:pic>
        <p:nvPicPr>
          <p:cNvPr id="7" name="Picture 38" descr="Zeilen.jpg (9332 bytes)">
            <a:extLst>
              <a:ext uri="{FF2B5EF4-FFF2-40B4-BE49-F238E27FC236}">
                <a16:creationId xmlns:a16="http://schemas.microsoft.com/office/drawing/2014/main" id="{99C1B2CB-36B0-95A1-3C94-8EA39717F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801768" y="3736338"/>
            <a:ext cx="524301" cy="5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 descr="Roeien.jpg (10111 bytes)">
            <a:extLst>
              <a:ext uri="{FF2B5EF4-FFF2-40B4-BE49-F238E27FC236}">
                <a16:creationId xmlns:a16="http://schemas.microsoft.com/office/drawing/2014/main" id="{1A703440-26F5-CBBE-8A10-5BE6BA7A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801768" y="4779217"/>
            <a:ext cx="524301" cy="5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5" descr="richting.jpg (6926 bytes)">
            <a:extLst>
              <a:ext uri="{FF2B5EF4-FFF2-40B4-BE49-F238E27FC236}">
                <a16:creationId xmlns:a16="http://schemas.microsoft.com/office/drawing/2014/main" id="{91735F99-1E5A-E756-CD7D-6F70606B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658393" y="5809822"/>
            <a:ext cx="811047" cy="5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4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9D3A8-26A3-2AAF-45F7-16B3156C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98A278C1-7559-5E7C-09FF-AF0844A051D8}"/>
              </a:ext>
            </a:extLst>
          </p:cNvPr>
          <p:cNvSpPr txBox="1">
            <a:spLocks/>
          </p:cNvSpPr>
          <p:nvPr/>
        </p:nvSpPr>
        <p:spPr>
          <a:xfrm>
            <a:off x="1223289" y="1935602"/>
            <a:ext cx="10198244" cy="4199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nl-NL" dirty="0"/>
              <a:t>Verplichting bakboordwal van het vaarwater te houden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Verplichting stuurboordwal van het vaarwater te houden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Verplichting stil te houden onder bepaalde omstandigheden 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Verplichting bijzonder op te letten (hierbij gaat het om een pont)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Verboden buiten aangegeven begrenzing te varen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endParaRPr lang="nl-NL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Picture 34" descr="Bak houden.jpg (8012 bytes)">
            <a:extLst>
              <a:ext uri="{FF2B5EF4-FFF2-40B4-BE49-F238E27FC236}">
                <a16:creationId xmlns:a16="http://schemas.microsoft.com/office/drawing/2014/main" id="{DCD1433F-B6F3-727E-9870-57D449CB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869501" y="1690688"/>
            <a:ext cx="518204" cy="8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 descr="Stuur houden.jpg (8228 bytes)">
            <a:extLst>
              <a:ext uri="{FF2B5EF4-FFF2-40B4-BE49-F238E27FC236}">
                <a16:creationId xmlns:a16="http://schemas.microsoft.com/office/drawing/2014/main" id="{113CADA8-BEE3-B6FF-DE84-EDD66AE7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876771" y="2611423"/>
            <a:ext cx="515156" cy="8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Douane.jpg (7532 bytes)">
            <a:extLst>
              <a:ext uri="{FF2B5EF4-FFF2-40B4-BE49-F238E27FC236}">
                <a16:creationId xmlns:a16="http://schemas.microsoft.com/office/drawing/2014/main" id="{0BA2EB96-A9C4-891E-5061-B46F072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869501" y="3637698"/>
            <a:ext cx="524301" cy="60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ont.jpg (7739 bytes)">
            <a:extLst>
              <a:ext uri="{FF2B5EF4-FFF2-40B4-BE49-F238E27FC236}">
                <a16:creationId xmlns:a16="http://schemas.microsoft.com/office/drawing/2014/main" id="{138D9619-3D5A-EF08-DB0B-56144D6B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869501" y="4454534"/>
            <a:ext cx="518203" cy="59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22">
            <a:extLst>
              <a:ext uri="{FF2B5EF4-FFF2-40B4-BE49-F238E27FC236}">
                <a16:creationId xmlns:a16="http://schemas.microsoft.com/office/drawing/2014/main" id="{2AFBAE4D-C090-8502-8B51-F9EA176FA4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652" y="5351566"/>
          <a:ext cx="9779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978123" imgH="749471" progId="">
                  <p:embed/>
                </p:oleObj>
              </mc:Choice>
              <mc:Fallback>
                <p:oleObj name="Image" r:id="rId10" imgW="978123" imgH="749471" progId="">
                  <p:embed/>
                  <p:pic>
                    <p:nvPicPr>
                      <p:cNvPr id="9" name="Object 22">
                        <a:extLst>
                          <a:ext uri="{FF2B5EF4-FFF2-40B4-BE49-F238E27FC236}">
                            <a16:creationId xmlns:a16="http://schemas.microsoft.com/office/drawing/2014/main" id="{2AFBAE4D-C090-8502-8B51-F9EA176FA4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52" y="5351566"/>
                        <a:ext cx="9779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73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4B1F2D-9834-0844-D064-D6013C87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E63245D5-0922-5360-29CA-380B850C27C1}"/>
              </a:ext>
            </a:extLst>
          </p:cNvPr>
          <p:cNvSpPr txBox="1">
            <a:spLocks/>
          </p:cNvSpPr>
          <p:nvPr/>
        </p:nvSpPr>
        <p:spPr>
          <a:xfrm>
            <a:off x="1171801" y="1590200"/>
            <a:ext cx="10198244" cy="450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nl-NL" dirty="0"/>
              <a:t>Verboden te meren 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Verboden te ankeren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Doorvaart onder brug is toegestaan in beide richtingen</a:t>
            </a:r>
          </a:p>
          <a:p>
            <a:pPr lvl="2">
              <a:lnSpc>
                <a:spcPct val="100000"/>
              </a:lnSpc>
            </a:pPr>
            <a:r>
              <a:rPr lang="nl-NL" dirty="0"/>
              <a:t>Oftewel: je kan W</a:t>
            </a:r>
            <a:r>
              <a:rPr lang="nl-NL" dirty="0">
                <a:solidFill>
                  <a:srgbClr val="00B050"/>
                </a:solidFill>
              </a:rPr>
              <a:t>E</a:t>
            </a:r>
            <a:r>
              <a:rPr lang="nl-NL" dirty="0"/>
              <a:t>L tegenliggers verwachten (1 </a:t>
            </a:r>
            <a:r>
              <a:rPr lang="nl-NL" dirty="0">
                <a:solidFill>
                  <a:srgbClr val="00B050"/>
                </a:solidFill>
              </a:rPr>
              <a:t>E</a:t>
            </a:r>
            <a:r>
              <a:rPr lang="nl-NL" dirty="0"/>
              <a:t>, 1 ruit)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Doorvaart is toegestaan uitsluitend in aangegeven richting (zowel </a:t>
            </a:r>
            <a:br>
              <a:rPr lang="nl-NL" dirty="0"/>
            </a:br>
            <a:r>
              <a:rPr lang="nl-NL" dirty="0"/>
              <a:t>horizontaal als verticaal gepositioneerd)</a:t>
            </a:r>
          </a:p>
          <a:p>
            <a:pPr lvl="2">
              <a:lnSpc>
                <a:spcPct val="100000"/>
              </a:lnSpc>
            </a:pPr>
            <a:r>
              <a:rPr lang="nl-NL" dirty="0"/>
              <a:t>Oftewel: je kan G</a:t>
            </a:r>
            <a:r>
              <a:rPr lang="nl-NL" dirty="0">
                <a:solidFill>
                  <a:srgbClr val="FF0000"/>
                </a:solidFill>
              </a:rPr>
              <a:t>EE</a:t>
            </a:r>
            <a:r>
              <a:rPr lang="nl-NL" dirty="0"/>
              <a:t>N tegenliggers verwachten (2 </a:t>
            </a:r>
            <a:r>
              <a:rPr lang="nl-NL" dirty="0">
                <a:solidFill>
                  <a:srgbClr val="FF0000"/>
                </a:solidFill>
              </a:rPr>
              <a:t>E</a:t>
            </a:r>
            <a:r>
              <a:rPr lang="nl-NL" dirty="0"/>
              <a:t>’s, 2 ruiten)</a:t>
            </a:r>
          </a:p>
          <a:p>
            <a:pPr lvl="2">
              <a:lnSpc>
                <a:spcPct val="100000"/>
              </a:lnSpc>
            </a:pPr>
            <a:r>
              <a:rPr lang="nl-NL" dirty="0"/>
              <a:t>Aan de andere kant hangt </a:t>
            </a:r>
            <a:r>
              <a:rPr lang="nl-NL" b="1" u="sng" dirty="0">
                <a:solidFill>
                  <a:srgbClr val="FFC000"/>
                </a:solidFill>
              </a:rPr>
              <a:t>‘doorvaart verboden’</a:t>
            </a:r>
            <a:r>
              <a:rPr lang="nl-NL" dirty="0"/>
              <a:t>-bord</a:t>
            </a:r>
          </a:p>
          <a:p>
            <a:pPr lvl="2">
              <a:lnSpc>
                <a:spcPct val="100000"/>
              </a:lnSpc>
            </a:pPr>
            <a:endParaRPr lang="nl-NL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nl-NL" dirty="0"/>
          </a:p>
          <a:p>
            <a:pPr lvl="1"/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1123D6A-891C-A8DD-E1E4-F6322CF0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33" y="1590200"/>
            <a:ext cx="495924" cy="4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50FE5F-CAE1-8947-E5D9-E7CB2CC7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33" y="2484753"/>
            <a:ext cx="519292" cy="51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Verkeerstekens - online zeilschool.nl">
            <a:extLst>
              <a:ext uri="{FF2B5EF4-FFF2-40B4-BE49-F238E27FC236}">
                <a16:creationId xmlns:a16="http://schemas.microsoft.com/office/drawing/2014/main" id="{1E7BD71D-5101-149A-0BB0-2ADABFAF4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90322"/>
            <a:ext cx="507390" cy="5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rkeerstekens - online zeilschool.nl">
            <a:extLst>
              <a:ext uri="{FF2B5EF4-FFF2-40B4-BE49-F238E27FC236}">
                <a16:creationId xmlns:a16="http://schemas.microsoft.com/office/drawing/2014/main" id="{F57F2691-7749-65F7-D372-84026321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3" y="4495954"/>
            <a:ext cx="507390" cy="5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76262"/>
            <a:ext cx="10168128" cy="1179576"/>
          </a:xfrm>
        </p:spPr>
        <p:txBody>
          <a:bodyPr>
            <a:normAutofit/>
          </a:bodyPr>
          <a:lstStyle/>
          <a:p>
            <a:r>
              <a:rPr lang="nl-NL" dirty="0">
                <a:latin typeface="+mn-lt"/>
              </a:rPr>
              <a:t>Schiemanswerk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09DDA48-8C47-DE7E-B0E8-BA17D18D20BE}"/>
              </a:ext>
            </a:extLst>
          </p:cNvPr>
          <p:cNvSpPr txBox="1"/>
          <p:nvPr/>
        </p:nvSpPr>
        <p:spPr>
          <a:xfrm>
            <a:off x="1289899" y="5135704"/>
            <a:ext cx="247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Halve steek: nutteloos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8C2DE5D-127E-69CA-BC22-DE37A31B8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20" y="2495036"/>
            <a:ext cx="2171057" cy="251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lve steek">
            <a:extLst>
              <a:ext uri="{FF2B5EF4-FFF2-40B4-BE49-F238E27FC236}">
                <a16:creationId xmlns:a16="http://schemas.microsoft.com/office/drawing/2014/main" id="{BD8372F7-DF4F-5B3A-066D-5547252E8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22" y="2618413"/>
            <a:ext cx="2174024" cy="251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815630C-B5BC-1C6F-ADED-1EC08FAE948C}"/>
              </a:ext>
            </a:extLst>
          </p:cNvPr>
          <p:cNvSpPr txBox="1"/>
          <p:nvPr/>
        </p:nvSpPr>
        <p:spPr>
          <a:xfrm>
            <a:off x="4975420" y="5035574"/>
            <a:ext cx="247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Dubbele halve steek: erg nuttig!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196679AE-A33C-D387-4BAE-B5BCC746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73" y="2495036"/>
            <a:ext cx="1978958" cy="252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569157-F88F-FE5E-F321-3971B414E76C}"/>
              </a:ext>
            </a:extLst>
          </p:cNvPr>
          <p:cNvSpPr txBox="1"/>
          <p:nvPr/>
        </p:nvSpPr>
        <p:spPr>
          <a:xfrm>
            <a:off x="7906848" y="5022013"/>
            <a:ext cx="3376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Dubbele halve steek, met eerste steek slippend:</a:t>
            </a:r>
          </a:p>
          <a:p>
            <a:r>
              <a:rPr lang="nl-NL" dirty="0">
                <a:solidFill>
                  <a:schemeClr val="bg1"/>
                </a:solidFill>
              </a:rPr>
              <a:t>Erg nuttig en makkelijk los te krijgen!</a:t>
            </a:r>
          </a:p>
        </p:txBody>
      </p:sp>
    </p:spTree>
    <p:extLst>
      <p:ext uri="{BB962C8B-B14F-4D97-AF65-F5344CB8AC3E}">
        <p14:creationId xmlns:p14="http://schemas.microsoft.com/office/powerpoint/2010/main" val="9926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89716-F06C-47CF-71ED-B44C5D40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85761FBF-009E-7A3A-42F9-FC08CD822DF1}"/>
              </a:ext>
            </a:extLst>
          </p:cNvPr>
          <p:cNvSpPr txBox="1">
            <a:spLocks/>
          </p:cNvSpPr>
          <p:nvPr/>
        </p:nvSpPr>
        <p:spPr>
          <a:xfrm>
            <a:off x="1155556" y="1690688"/>
            <a:ext cx="10198244" cy="4328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nl-NL"/>
              <a:t>Aanbeveling binnen aangegeven begrenzing te varen</a:t>
            </a:r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r>
              <a:rPr lang="nl-NL"/>
              <a:t>Doorvaart toegestaan</a:t>
            </a:r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r>
              <a:rPr lang="nl-NL"/>
              <a:t>Aanbeveling te varen in de richting van de pijl</a:t>
            </a:r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r>
              <a:rPr lang="nl-NL"/>
              <a:t> Hoogspanningslijn</a:t>
            </a:r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Picture 2" descr="wetten.nl - Regeling - Scheepvaartreglement voor het ...">
            <a:extLst>
              <a:ext uri="{FF2B5EF4-FFF2-40B4-BE49-F238E27FC236}">
                <a16:creationId xmlns:a16="http://schemas.microsoft.com/office/drawing/2014/main" id="{4E2339B6-85FD-CFF2-B6B2-F95C813D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9" y="1690688"/>
            <a:ext cx="1085092" cy="5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rkeerstekens - online zeilschool.nl">
            <a:extLst>
              <a:ext uri="{FF2B5EF4-FFF2-40B4-BE49-F238E27FC236}">
                <a16:creationId xmlns:a16="http://schemas.microsoft.com/office/drawing/2014/main" id="{2BF7078B-2621-2B5B-2B88-C1BE4BE6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5" y="2931465"/>
            <a:ext cx="653896" cy="6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heepvaartbord D.3a Verkeersmaterialen.nl">
            <a:extLst>
              <a:ext uri="{FF2B5EF4-FFF2-40B4-BE49-F238E27FC236}">
                <a16:creationId xmlns:a16="http://schemas.microsoft.com/office/drawing/2014/main" id="{BD1CB885-EB3F-3B7E-1650-5900D74D0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t="34340" r="26430" b="34387"/>
          <a:stretch/>
        </p:blipFill>
        <p:spPr bwMode="auto">
          <a:xfrm>
            <a:off x="638764" y="4246066"/>
            <a:ext cx="786302" cy="51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cheepvaartbord E.2 - Brimos">
            <a:extLst>
              <a:ext uri="{FF2B5EF4-FFF2-40B4-BE49-F238E27FC236}">
                <a16:creationId xmlns:a16="http://schemas.microsoft.com/office/drawing/2014/main" id="{5EAF1747-53DF-F997-256F-4942D34A2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5" y="5323530"/>
            <a:ext cx="656665" cy="6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988E7-FF63-AC5D-3AB6-4904C78F1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947E358E-8702-5DA7-2184-87DA1353161C}"/>
              </a:ext>
            </a:extLst>
          </p:cNvPr>
          <p:cNvSpPr txBox="1">
            <a:spLocks/>
          </p:cNvSpPr>
          <p:nvPr/>
        </p:nvSpPr>
        <p:spPr>
          <a:xfrm>
            <a:off x="991622" y="1864157"/>
            <a:ext cx="10198244" cy="43405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dirty="0"/>
              <a:t>Niet vrij-varende pont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Toestemming stil te liggen aan zijde van het vaarwater waar het bord geplaatst is 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Toestemming te ankeren aan zijde van het vaarwater waar het bord geplaatst is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Toestemming aan oever te meren aan zijde van het vaarwater waar het bord geplaatst is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Plaats om te keren</a:t>
            </a:r>
          </a:p>
          <a:p>
            <a:pPr lvl="1"/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Picture 8" descr="Boot.jpg (8284 bytes)">
            <a:extLst>
              <a:ext uri="{FF2B5EF4-FFF2-40B4-BE49-F238E27FC236}">
                <a16:creationId xmlns:a16="http://schemas.microsoft.com/office/drawing/2014/main" id="{FB955389-F1DE-38B7-9488-CAA39644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97839" y="1690688"/>
            <a:ext cx="823849" cy="59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2.jpg (8903 bytes)">
            <a:extLst>
              <a:ext uri="{FF2B5EF4-FFF2-40B4-BE49-F238E27FC236}">
                <a16:creationId xmlns:a16="http://schemas.microsoft.com/office/drawing/2014/main" id="{EBC82835-E980-0D6A-5AFA-D4445495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701839" y="2558424"/>
            <a:ext cx="580768" cy="59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nker2.jpg (10588 bytes)">
            <a:extLst>
              <a:ext uri="{FF2B5EF4-FFF2-40B4-BE49-F238E27FC236}">
                <a16:creationId xmlns:a16="http://schemas.microsoft.com/office/drawing/2014/main" id="{7E4F33C2-3830-94E3-BE28-FA0D7EF4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701839" y="3512922"/>
            <a:ext cx="579566" cy="59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Meren2.jpg (10287 bytes)">
            <a:extLst>
              <a:ext uri="{FF2B5EF4-FFF2-40B4-BE49-F238E27FC236}">
                <a16:creationId xmlns:a16="http://schemas.microsoft.com/office/drawing/2014/main" id="{730ACFB9-D8C5-C805-9DCA-D8390E829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701839" y="4466179"/>
            <a:ext cx="579566" cy="59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keren2.jpg (12009 bytes)">
            <a:extLst>
              <a:ext uri="{FF2B5EF4-FFF2-40B4-BE49-F238E27FC236}">
                <a16:creationId xmlns:a16="http://schemas.microsoft.com/office/drawing/2014/main" id="{7D32BDF0-2A24-6098-EADE-FD2C853E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701839" y="5442424"/>
            <a:ext cx="591514" cy="59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54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0CB1A-69E3-A707-233C-D4D62114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Bruggen en sluizen (in bedrijf)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5984090-44C1-505E-B6D9-56BD6A57BCD2}"/>
              </a:ext>
            </a:extLst>
          </p:cNvPr>
          <p:cNvSpPr txBox="1">
            <a:spLocks/>
          </p:cNvSpPr>
          <p:nvPr/>
        </p:nvSpPr>
        <p:spPr>
          <a:xfrm>
            <a:off x="2650896" y="2033581"/>
            <a:ext cx="8702904" cy="4339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400" dirty="0">
                <a:solidFill>
                  <a:schemeClr val="bg1"/>
                </a:solidFill>
              </a:rPr>
              <a:t>Doorvaart verboden en brug in bedrijf.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400" dirty="0">
                <a:solidFill>
                  <a:schemeClr val="bg1"/>
                </a:solidFill>
              </a:rPr>
              <a:t>Doorvaart </a:t>
            </a:r>
            <a:r>
              <a:rPr lang="nl-NL" sz="2400" b="1" dirty="0">
                <a:solidFill>
                  <a:srgbClr val="FFC000"/>
                </a:solidFill>
              </a:rPr>
              <a:t>toegestaan</a:t>
            </a:r>
            <a:r>
              <a:rPr lang="nl-NL" sz="2400" dirty="0">
                <a:solidFill>
                  <a:schemeClr val="bg1"/>
                </a:solidFill>
              </a:rPr>
              <a:t> en brug in bedrijf. Je kan W</a:t>
            </a:r>
            <a:r>
              <a:rPr lang="nl-NL" sz="2400" dirty="0">
                <a:solidFill>
                  <a:srgbClr val="00B050"/>
                </a:solidFill>
              </a:rPr>
              <a:t>E</a:t>
            </a:r>
            <a:r>
              <a:rPr lang="nl-NL" sz="2400" dirty="0">
                <a:solidFill>
                  <a:schemeClr val="bg1"/>
                </a:solidFill>
              </a:rPr>
              <a:t>L tegenliggers verwachten.</a:t>
            </a:r>
          </a:p>
          <a:p>
            <a:pPr lvl="1">
              <a:lnSpc>
                <a:spcPct val="100000"/>
              </a:lnSpc>
            </a:pPr>
            <a:r>
              <a:rPr lang="nl-NL" sz="2000" dirty="0">
                <a:solidFill>
                  <a:schemeClr val="bg1"/>
                </a:solidFill>
              </a:rPr>
              <a:t>De gele lichten staan gelijk aan de gele ruiten.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400" dirty="0">
                <a:solidFill>
                  <a:schemeClr val="bg1"/>
                </a:solidFill>
              </a:rPr>
              <a:t>Doorvaart </a:t>
            </a:r>
            <a:r>
              <a:rPr lang="nl-NL" sz="2400" b="1" dirty="0">
                <a:solidFill>
                  <a:srgbClr val="FFC000"/>
                </a:solidFill>
              </a:rPr>
              <a:t>toegestaan</a:t>
            </a:r>
            <a:r>
              <a:rPr lang="nl-NL" sz="2400" dirty="0">
                <a:solidFill>
                  <a:schemeClr val="bg1"/>
                </a:solidFill>
              </a:rPr>
              <a:t> en brug in bedrijf. Je kan G</a:t>
            </a:r>
            <a:r>
              <a:rPr lang="nl-NL" sz="2400" dirty="0">
                <a:solidFill>
                  <a:srgbClr val="FF0000"/>
                </a:solidFill>
              </a:rPr>
              <a:t>EE</a:t>
            </a:r>
            <a:r>
              <a:rPr lang="nl-NL" sz="2400" dirty="0">
                <a:solidFill>
                  <a:schemeClr val="bg1"/>
                </a:solidFill>
              </a:rPr>
              <a:t>N tegenliggers verwachten.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3977F5-C8EA-471D-8DA4-F34CB8E4A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6281" t="32215" r="391" b="33098"/>
          <a:stretch/>
        </p:blipFill>
        <p:spPr bwMode="auto">
          <a:xfrm>
            <a:off x="430956" y="3168201"/>
            <a:ext cx="2037060" cy="1412799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B2EA304-30B4-3C09-3356-562320170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956" y="1690688"/>
            <a:ext cx="2037060" cy="141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9DB183-BB21-21CA-11D6-A54DBFCDB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6707" t="65577"/>
          <a:stretch/>
        </p:blipFill>
        <p:spPr bwMode="auto">
          <a:xfrm>
            <a:off x="430957" y="4645714"/>
            <a:ext cx="2037059" cy="1411719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11AF187-F0A5-EEB2-C982-663AA52589C1}"/>
              </a:ext>
            </a:extLst>
          </p:cNvPr>
          <p:cNvSpPr txBox="1"/>
          <p:nvPr/>
        </p:nvSpPr>
        <p:spPr>
          <a:xfrm>
            <a:off x="2650896" y="5611157"/>
            <a:ext cx="105155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Rode lichten, maar geen gele lichten of ruiten? Doorvaart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>
                <a:solidFill>
                  <a:srgbClr val="FF0000"/>
                </a:solidFill>
              </a:rPr>
              <a:t>VERBODEN! </a:t>
            </a:r>
          </a:p>
          <a:p>
            <a:r>
              <a:rPr lang="nl-NL" sz="2400" dirty="0">
                <a:solidFill>
                  <a:schemeClr val="bg1"/>
                </a:solidFill>
              </a:rPr>
              <a:t>(onder de bewegende delen van de brug)</a:t>
            </a:r>
            <a:endParaRPr lang="nl-N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5C25A-C117-5C05-5504-9717C274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Bruggen en sluizen (in bedrijf)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39BC24C-6510-A1FB-FD0F-B43867709C05}"/>
              </a:ext>
            </a:extLst>
          </p:cNvPr>
          <p:cNvSpPr txBox="1">
            <a:spLocks/>
          </p:cNvSpPr>
          <p:nvPr/>
        </p:nvSpPr>
        <p:spPr>
          <a:xfrm>
            <a:off x="2448660" y="2161230"/>
            <a:ext cx="9065622" cy="3873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Doorvaart verboden, maar gaat binnenkort open. Klaarmaken om door te varen.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r>
              <a:rPr lang="nl-NL" dirty="0"/>
              <a:t>Doorvaart toegestaan en brug is in gebruik.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Doorvaart verboden, tenzij stoppen niet meer mogelijk is.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53453A7-F4F9-C0EA-18E3-44B7AE3DF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6397" t="41698"/>
          <a:stretch/>
        </p:blipFill>
        <p:spPr bwMode="auto">
          <a:xfrm>
            <a:off x="661545" y="3277228"/>
            <a:ext cx="1592718" cy="148950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8E2B1F2-61ED-AB7B-E62E-B7C37AC5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718" y="1690688"/>
            <a:ext cx="1574415" cy="119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3DF2CE0-C9BE-87EB-97D4-EA57D14E0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6704" b="46327"/>
          <a:stretch/>
        </p:blipFill>
        <p:spPr bwMode="auto">
          <a:xfrm>
            <a:off x="661545" y="5077619"/>
            <a:ext cx="1590588" cy="134434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4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65144-AB7E-6277-785F-97C76C90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Bruggen en sluizen (Buiten bedrijf)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7B27A5-C11A-04B5-3D20-70DEE804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00" y="1454550"/>
            <a:ext cx="2074716" cy="10962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BF7CA5-BA3B-9FD4-2108-D2B94733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00" y="2797538"/>
            <a:ext cx="2074716" cy="10932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0E4F075-5FAE-1BC1-AFDE-14DA83AD9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01" y="4137491"/>
            <a:ext cx="2074716" cy="11701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35B1D5-95A0-F722-CEA3-1D4F1DFF9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00" y="5551183"/>
            <a:ext cx="2074717" cy="113590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E5C6D08-8079-83C0-616F-047F95072264}"/>
              </a:ext>
            </a:extLst>
          </p:cNvPr>
          <p:cNvSpPr txBox="1"/>
          <p:nvPr/>
        </p:nvSpPr>
        <p:spPr>
          <a:xfrm>
            <a:off x="3183316" y="1721445"/>
            <a:ext cx="88476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Brug is buiten bedrijf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Doorvaart toegestaan. Tegenliggende vaart mogelijk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Doorvaart gesloten brug toegestaan, tegenliggende vaart W</a:t>
            </a:r>
            <a:r>
              <a:rPr lang="nl-NL" sz="2800" dirty="0">
                <a:solidFill>
                  <a:srgbClr val="00B050"/>
                </a:solidFill>
              </a:rPr>
              <a:t>E</a:t>
            </a:r>
            <a:r>
              <a:rPr lang="nl-NL" sz="2800" dirty="0">
                <a:solidFill>
                  <a:schemeClr val="bg1"/>
                </a:solidFill>
              </a:rPr>
              <a:t>L mogelijk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Doorvaart gesloten brug toegestaan, G</a:t>
            </a:r>
            <a:r>
              <a:rPr lang="nl-NL" sz="2800" dirty="0">
                <a:solidFill>
                  <a:srgbClr val="FF0000"/>
                </a:solidFill>
              </a:rPr>
              <a:t>EE</a:t>
            </a:r>
            <a:r>
              <a:rPr lang="nl-NL" sz="2800" dirty="0">
                <a:solidFill>
                  <a:schemeClr val="bg1"/>
                </a:solidFill>
              </a:rPr>
              <a:t>N tegenliggende vaart.</a:t>
            </a:r>
          </a:p>
        </p:txBody>
      </p:sp>
    </p:spTree>
    <p:extLst>
      <p:ext uri="{BB962C8B-B14F-4D97-AF65-F5344CB8AC3E}">
        <p14:creationId xmlns:p14="http://schemas.microsoft.com/office/powerpoint/2010/main" val="1888702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5498B-478F-768B-5F9A-55E39467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Bruggen en sluizen Test</a:t>
            </a:r>
          </a:p>
        </p:txBody>
      </p:sp>
      <p:pic>
        <p:nvPicPr>
          <p:cNvPr id="3074" name="Picture 2" descr="Brug Heerenzijl | VVV Friesland Zuidwest">
            <a:extLst>
              <a:ext uri="{FF2B5EF4-FFF2-40B4-BE49-F238E27FC236}">
                <a16:creationId xmlns:a16="http://schemas.microsoft.com/office/drawing/2014/main" id="{1C143852-DA33-08F2-195F-0B32C382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26" y="1599017"/>
            <a:ext cx="3054879" cy="24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arnsebrug - Wikipedia">
            <a:extLst>
              <a:ext uri="{FF2B5EF4-FFF2-40B4-BE49-F238E27FC236}">
                <a16:creationId xmlns:a16="http://schemas.microsoft.com/office/drawing/2014/main" id="{422F1C61-92BE-3899-CDC5-12F095EDD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95787"/>
            <a:ext cx="316653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e werkt het passeren van een beweegbare brug? | Waterkaart Live | Nieuws">
            <a:extLst>
              <a:ext uri="{FF2B5EF4-FFF2-40B4-BE49-F238E27FC236}">
                <a16:creationId xmlns:a16="http://schemas.microsoft.com/office/drawing/2014/main" id="{5A0432AE-E70F-639E-9A9C-63FE8A096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1414727"/>
            <a:ext cx="4428067" cy="24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229DB9-B259-5662-7071-D9F70744173A}"/>
              </a:ext>
            </a:extLst>
          </p:cNvPr>
          <p:cNvSpPr txBox="1"/>
          <p:nvPr/>
        </p:nvSpPr>
        <p:spPr>
          <a:xfrm>
            <a:off x="4004733" y="1896533"/>
            <a:ext cx="25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Brug in bedrijf, gaat binnenkort open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0A86152-52D8-7A7A-072A-0229D12DC5F1}"/>
              </a:ext>
            </a:extLst>
          </p:cNvPr>
          <p:cNvSpPr txBox="1"/>
          <p:nvPr/>
        </p:nvSpPr>
        <p:spPr>
          <a:xfrm>
            <a:off x="4301067" y="4724400"/>
            <a:ext cx="216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Brug in bedrijf, doorvaart verboden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15C9387-CC2E-F6BC-8853-208E486AFDF8}"/>
              </a:ext>
            </a:extLst>
          </p:cNvPr>
          <p:cNvSpPr txBox="1"/>
          <p:nvPr/>
        </p:nvSpPr>
        <p:spPr>
          <a:xfrm>
            <a:off x="7349068" y="4026289"/>
            <a:ext cx="4326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Brug buiten bedrijf, doorvaart toegestaan, je kunt tegenliggers verwachten + aanbevolen binnen begrenzing te varen</a:t>
            </a:r>
          </a:p>
        </p:txBody>
      </p:sp>
    </p:spTree>
    <p:extLst>
      <p:ext uri="{BB962C8B-B14F-4D97-AF65-F5344CB8AC3E}">
        <p14:creationId xmlns:p14="http://schemas.microsoft.com/office/powerpoint/2010/main" val="7907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6AB60-F654-0785-9F9C-3FED3874B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FEF1C-117C-7A4A-C7B2-8E78E5A2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063" y="223706"/>
            <a:ext cx="10515600" cy="1325563"/>
          </a:xfrm>
        </p:spPr>
        <p:txBody>
          <a:bodyPr/>
          <a:lstStyle/>
          <a:p>
            <a:r>
              <a:rPr lang="nl-NL" dirty="0"/>
              <a:t>BPR, Geluidsseinen</a:t>
            </a:r>
          </a:p>
        </p:txBody>
      </p:sp>
      <p:sp>
        <p:nvSpPr>
          <p:cNvPr id="3" name="Tijdelijke aanduiding voor inhoud 16">
            <a:extLst>
              <a:ext uri="{FF2B5EF4-FFF2-40B4-BE49-F238E27FC236}">
                <a16:creationId xmlns:a16="http://schemas.microsoft.com/office/drawing/2014/main" id="{8A40AED0-BCC8-DC9E-2EB9-E682FBFEC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91" y="5346921"/>
            <a:ext cx="10819880" cy="434054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/>
              <a:t>Ezelsbruggetje:</a:t>
            </a:r>
          </a:p>
          <a:p>
            <a:pPr lvl="1"/>
            <a:r>
              <a:rPr lang="nl-NL" dirty="0"/>
              <a:t>‘’Ik ga </a:t>
            </a:r>
            <a:r>
              <a:rPr lang="nl-NL" dirty="0" err="1"/>
              <a:t>stuur</a:t>
            </a:r>
            <a:r>
              <a:rPr lang="nl-NL" b="1" u="sng" dirty="0" err="1">
                <a:solidFill>
                  <a:srgbClr val="0000CA"/>
                </a:solidFill>
              </a:rPr>
              <a:t>B</a:t>
            </a:r>
            <a:r>
              <a:rPr lang="nl-NL" dirty="0" err="1"/>
              <a:t>oord</a:t>
            </a:r>
            <a:r>
              <a:rPr lang="nl-NL" dirty="0"/>
              <a:t> uit’’ (1 ‘B’ = 1 korte stoot)</a:t>
            </a:r>
          </a:p>
          <a:p>
            <a:pPr lvl="1"/>
            <a:r>
              <a:rPr lang="nl-NL" dirty="0"/>
              <a:t>‘’Ik ga </a:t>
            </a:r>
            <a:r>
              <a:rPr lang="nl-NL" b="1" u="sng" dirty="0" err="1">
                <a:solidFill>
                  <a:srgbClr val="0000CA"/>
                </a:solidFill>
              </a:rPr>
              <a:t>B</a:t>
            </a:r>
            <a:r>
              <a:rPr lang="nl-NL" dirty="0" err="1"/>
              <a:t>ak</a:t>
            </a:r>
            <a:r>
              <a:rPr lang="nl-NL" b="1" u="sng" dirty="0" err="1">
                <a:solidFill>
                  <a:srgbClr val="0000CA"/>
                </a:solidFill>
              </a:rPr>
              <a:t>B</a:t>
            </a:r>
            <a:r>
              <a:rPr lang="nl-NL" dirty="0" err="1"/>
              <a:t>oord</a:t>
            </a:r>
            <a:r>
              <a:rPr lang="nl-NL" dirty="0"/>
              <a:t> uit’’ (2 ‘</a:t>
            </a:r>
            <a:r>
              <a:rPr lang="nl-NL" dirty="0" err="1"/>
              <a:t>B-en</a:t>
            </a:r>
            <a:r>
              <a:rPr lang="nl-NL" dirty="0"/>
              <a:t>’ = 2 korte stoten)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EC3055-E049-89FB-3CFD-19E6E4FC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" t="3" b="-214"/>
          <a:stretch>
            <a:fillRect/>
          </a:stretch>
        </p:blipFill>
        <p:spPr>
          <a:xfrm>
            <a:off x="951063" y="1393110"/>
            <a:ext cx="7510250" cy="3808810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2331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6E023-28FB-6739-7B4A-EC717ECDF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Tekens van schepen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4EA7F5-5BCD-A3C1-09DD-2DBC870A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74278"/>
          <a:stretch>
            <a:fillRect/>
          </a:stretch>
        </p:blipFill>
        <p:spPr bwMode="auto">
          <a:xfrm>
            <a:off x="509042" y="1679458"/>
            <a:ext cx="3675153" cy="102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8F138A-5D3C-8A4A-054D-5D1C1C46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54731"/>
          <a:stretch>
            <a:fillRect/>
          </a:stretch>
        </p:blipFill>
        <p:spPr bwMode="auto">
          <a:xfrm>
            <a:off x="5237861" y="1417950"/>
            <a:ext cx="4241889" cy="91038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6" name="Tijdelijke aanduiding voor inhoud 16">
            <a:extLst>
              <a:ext uri="{FF2B5EF4-FFF2-40B4-BE49-F238E27FC236}">
                <a16:creationId xmlns:a16="http://schemas.microsoft.com/office/drawing/2014/main" id="{C709C91B-985B-621D-A1E8-3AD65257079D}"/>
              </a:ext>
            </a:extLst>
          </p:cNvPr>
          <p:cNvSpPr txBox="1">
            <a:spLocks/>
          </p:cNvSpPr>
          <p:nvPr/>
        </p:nvSpPr>
        <p:spPr>
          <a:xfrm>
            <a:off x="4292600" y="3668329"/>
            <a:ext cx="8669868" cy="2011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1 blauwe kegel 	=    min. 10 meter afstand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2 blauwe kegels 	=    min. 50 meter afstand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3 blauwe kegels 	=    min. 100 meter afstand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D9E7686-1D13-03D8-7347-AED4DE7359AF}"/>
              </a:ext>
            </a:extLst>
          </p:cNvPr>
          <p:cNvSpPr txBox="1"/>
          <p:nvPr/>
        </p:nvSpPr>
        <p:spPr>
          <a:xfrm>
            <a:off x="5237861" y="4791088"/>
            <a:ext cx="59549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Fun </a:t>
            </a:r>
            <a:r>
              <a:rPr lang="nl-NL" sz="2000" b="1" dirty="0" err="1">
                <a:solidFill>
                  <a:schemeClr val="bg1"/>
                </a:solidFill>
              </a:rPr>
              <a:t>Fact</a:t>
            </a:r>
            <a:r>
              <a:rPr lang="nl-NL" sz="2000" b="1" dirty="0">
                <a:solidFill>
                  <a:schemeClr val="bg1"/>
                </a:solidFill>
              </a:rPr>
              <a:t>!!</a:t>
            </a:r>
          </a:p>
          <a:p>
            <a:r>
              <a:rPr lang="nl-NL" dirty="0">
                <a:solidFill>
                  <a:schemeClr val="bg1"/>
                </a:solidFill>
              </a:rPr>
              <a:t>1 blauwe kegel = Brandbare stoffen</a:t>
            </a:r>
          </a:p>
          <a:p>
            <a:r>
              <a:rPr lang="nl-NL" dirty="0">
                <a:solidFill>
                  <a:schemeClr val="bg1"/>
                </a:solidFill>
              </a:rPr>
              <a:t>2 blauwe kegel = Schadelijk voor gezondheid</a:t>
            </a:r>
          </a:p>
          <a:p>
            <a:r>
              <a:rPr lang="nl-NL" dirty="0">
                <a:solidFill>
                  <a:schemeClr val="bg1"/>
                </a:solidFill>
              </a:rPr>
              <a:t>3 blauwe kegel = Ontplofbare stoffen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2A84023-D0E2-ADBE-0B37-F9A3B47CD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5722" b="49914"/>
          <a:stretch>
            <a:fillRect/>
          </a:stretch>
        </p:blipFill>
        <p:spPr bwMode="auto">
          <a:xfrm>
            <a:off x="509042" y="2700866"/>
            <a:ext cx="3675153" cy="9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D0E5EC3-44DA-7340-6D97-BDF1908C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0086" b="25551"/>
          <a:stretch>
            <a:fillRect/>
          </a:stretch>
        </p:blipFill>
        <p:spPr bwMode="auto">
          <a:xfrm>
            <a:off x="509042" y="3668328"/>
            <a:ext cx="3675153" cy="9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0C5896-8B1C-9C3E-66DD-D9ED90431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4449"/>
          <a:stretch>
            <a:fillRect/>
          </a:stretch>
        </p:blipFill>
        <p:spPr bwMode="auto">
          <a:xfrm>
            <a:off x="509042" y="4635790"/>
            <a:ext cx="3675153" cy="101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C7FDDFC-81C7-DA11-41BD-9F63E15C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45269"/>
          <a:stretch>
            <a:fillRect/>
          </a:stretch>
        </p:blipFill>
        <p:spPr bwMode="auto">
          <a:xfrm>
            <a:off x="5237861" y="2328333"/>
            <a:ext cx="4241889" cy="1100667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9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F3D53-DEFE-29EC-6367-BDB01E92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9592"/>
            <a:ext cx="10515600" cy="1325563"/>
          </a:xfrm>
        </p:spPr>
        <p:txBody>
          <a:bodyPr/>
          <a:lstStyle/>
          <a:p>
            <a:r>
              <a:rPr lang="nl-NL" dirty="0"/>
              <a:t>BPR, Tekens van schepen Test</a:t>
            </a:r>
          </a:p>
        </p:txBody>
      </p:sp>
      <p:pic>
        <p:nvPicPr>
          <p:cNvPr id="2050" name="Picture 2" descr="Kegelschip - Wikipedia">
            <a:extLst>
              <a:ext uri="{FF2B5EF4-FFF2-40B4-BE49-F238E27FC236}">
                <a16:creationId xmlns:a16="http://schemas.microsoft.com/office/drawing/2014/main" id="{43381ADB-55DC-D0F8-D403-2365A284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1" y="1061083"/>
            <a:ext cx="2855912" cy="213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eepcilinder- De Binnenvaart">
            <a:extLst>
              <a:ext uri="{FF2B5EF4-FFF2-40B4-BE49-F238E27FC236}">
                <a16:creationId xmlns:a16="http://schemas.microsoft.com/office/drawing/2014/main" id="{AC05334E-FBE4-9886-F9C8-638AFC27C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1" y="3892388"/>
            <a:ext cx="2855912" cy="190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le ruit - Vaarwijs.nl">
            <a:extLst>
              <a:ext uri="{FF2B5EF4-FFF2-40B4-BE49-F238E27FC236}">
                <a16:creationId xmlns:a16="http://schemas.microsoft.com/office/drawing/2014/main" id="{7F25FE64-15FE-7EDC-6ECA-2ACE6401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99" y="1187531"/>
            <a:ext cx="3810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warte Vrouw » Stichting Stamboek Ronde en Platbodemjachten">
            <a:extLst>
              <a:ext uri="{FF2B5EF4-FFF2-40B4-BE49-F238E27FC236}">
                <a16:creationId xmlns:a16="http://schemas.microsoft.com/office/drawing/2014/main" id="{EB99AEF6-F8B5-03A5-688E-520EB861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99" y="3616323"/>
            <a:ext cx="2353517" cy="27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7395CCD-F23F-0D4D-9B7A-9E9D9086FCF2}"/>
              </a:ext>
            </a:extLst>
          </p:cNvPr>
          <p:cNvSpPr txBox="1"/>
          <p:nvPr/>
        </p:nvSpPr>
        <p:spPr>
          <a:xfrm>
            <a:off x="3564465" y="1606322"/>
            <a:ext cx="295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2 Kegels, houdt minimaal 50 meter afstand (dit schip vervoert stoffen die schadelijk zijn voor de gezondheid)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AD63C79-1A6E-7B06-AE35-B05CE8DC87D4}"/>
              </a:ext>
            </a:extLst>
          </p:cNvPr>
          <p:cNvSpPr txBox="1"/>
          <p:nvPr/>
        </p:nvSpPr>
        <p:spPr>
          <a:xfrm>
            <a:off x="3530820" y="4362759"/>
            <a:ext cx="285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Sleepkegel, het voorste schip van de sleep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DC1890F-C983-F0FE-2E11-839E3EF2F6C9}"/>
              </a:ext>
            </a:extLst>
          </p:cNvPr>
          <p:cNvSpPr txBox="1"/>
          <p:nvPr/>
        </p:nvSpPr>
        <p:spPr>
          <a:xfrm>
            <a:off x="8977450" y="4521486"/>
            <a:ext cx="285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Zwarte bol, het schip ligt voor anker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3CFA0E-ED04-0A1C-4FA4-C76F053FF39B}"/>
              </a:ext>
            </a:extLst>
          </p:cNvPr>
          <p:cNvSpPr txBox="1"/>
          <p:nvPr/>
        </p:nvSpPr>
        <p:spPr>
          <a:xfrm>
            <a:off x="9336088" y="3197306"/>
            <a:ext cx="285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Gele kegel, dit is een passagiersschip </a:t>
            </a:r>
          </a:p>
        </p:txBody>
      </p:sp>
    </p:spTree>
    <p:extLst>
      <p:ext uri="{BB962C8B-B14F-4D97-AF65-F5344CB8AC3E}">
        <p14:creationId xmlns:p14="http://schemas.microsoft.com/office/powerpoint/2010/main" val="291897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BPR: Navigatieverlichting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90A1470-8B57-4E84-8320-28CAE2BF9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834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98DCE885-4110-437A-B5B8-794E94E3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163" y="1607450"/>
            <a:ext cx="4295378" cy="429537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2" name="Picture 2" descr="Klantvraag: welke bootverlichting of navigatieverlichting heb ik nodig ...">
            <a:extLst>
              <a:ext uri="{FF2B5EF4-FFF2-40B4-BE49-F238E27FC236}">
                <a16:creationId xmlns:a16="http://schemas.microsoft.com/office/drawing/2014/main" id="{0F570CCC-6431-3CB4-B8A8-EB9BEB878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65" y="1407736"/>
            <a:ext cx="5729735" cy="50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5E5589C-892B-C26E-26B4-2D1706FF2A11}"/>
              </a:ext>
            </a:extLst>
          </p:cNvPr>
          <p:cNvSpPr/>
          <p:nvPr/>
        </p:nvSpPr>
        <p:spPr>
          <a:xfrm>
            <a:off x="8488932" y="2055967"/>
            <a:ext cx="2864868" cy="1896273"/>
          </a:xfrm>
          <a:prstGeom prst="rect">
            <a:avLst/>
          </a:prstGeom>
          <a:solidFill>
            <a:srgbClr val="144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B314F52-08C1-BE98-75BD-04D86CC3B287}"/>
              </a:ext>
            </a:extLst>
          </p:cNvPr>
          <p:cNvSpPr txBox="1"/>
          <p:nvPr/>
        </p:nvSpPr>
        <p:spPr>
          <a:xfrm>
            <a:off x="8580040" y="2133134"/>
            <a:ext cx="289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Opmerking van de HI:</a:t>
            </a:r>
          </a:p>
          <a:p>
            <a:r>
              <a:rPr lang="nl-NL" i="1" dirty="0"/>
              <a:t>L.O.A. betekent ‘</a:t>
            </a:r>
            <a:r>
              <a:rPr lang="nl-NL" i="1" dirty="0" err="1"/>
              <a:t>Lenght</a:t>
            </a:r>
            <a:r>
              <a:rPr lang="nl-NL" i="1" dirty="0"/>
              <a:t> </a:t>
            </a:r>
            <a:r>
              <a:rPr lang="nl-NL" i="1" dirty="0" err="1"/>
              <a:t>OverAll</a:t>
            </a:r>
            <a:r>
              <a:rPr lang="nl-NL" i="1" dirty="0"/>
              <a:t> Inclusief bijvoorbeeld een boegspriet.</a:t>
            </a:r>
          </a:p>
        </p:txBody>
      </p:sp>
    </p:spTree>
    <p:extLst>
      <p:ext uri="{BB962C8B-B14F-4D97-AF65-F5344CB8AC3E}">
        <p14:creationId xmlns:p14="http://schemas.microsoft.com/office/powerpoint/2010/main" val="125316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31" y="374552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Vaarklaar &amp; onderdelen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8568E5D-312E-4DCA-8BAB-2B51CFFC4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Optuigen van het schip;</a:t>
            </a:r>
          </a:p>
          <a:p>
            <a:pPr lvl="1"/>
            <a:r>
              <a:rPr lang="nl-NL" dirty="0"/>
              <a:t>Wat moet er allemaal gebeuren?</a:t>
            </a:r>
          </a:p>
          <a:p>
            <a:r>
              <a:rPr lang="nl-NL" dirty="0"/>
              <a:t>Onderdelen van de vlet;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86AE5E-6DDC-A29A-B8A4-38D389DBE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180" y="862479"/>
            <a:ext cx="6073789" cy="57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C154017-4C2E-FED8-B23F-4381F643640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BPR: Navigatieverlichting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C85969E-ACEA-389D-2256-4DEE2F346250}"/>
              </a:ext>
            </a:extLst>
          </p:cNvPr>
          <p:cNvSpPr txBox="1">
            <a:spLocks/>
          </p:cNvSpPr>
          <p:nvPr/>
        </p:nvSpPr>
        <p:spPr>
          <a:xfrm>
            <a:off x="361696" y="1690688"/>
            <a:ext cx="6000686" cy="369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In het kort: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&lt;7 meter </a:t>
            </a:r>
            <a:r>
              <a:rPr lang="nl-NL" u="sng" dirty="0">
                <a:solidFill>
                  <a:schemeClr val="bg1"/>
                </a:solidFill>
              </a:rPr>
              <a:t>en</a:t>
            </a:r>
            <a:r>
              <a:rPr lang="nl-NL" dirty="0">
                <a:solidFill>
                  <a:schemeClr val="bg1"/>
                </a:solidFill>
              </a:rPr>
              <a:t> &lt;7 knopen: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= Enkel rondom schijnend licht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Zeilschip (7-20 meter):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= Heklicht en boordlichten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Motorschip (7-50 meter,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of onder 7 meter maar 7&gt; knopen):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= Heklicht, toplicht en boordlichten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91B44431-F6D6-7B88-BEC2-6415E3A05C87}"/>
                  </a:ext>
                </a:extLst>
              </p14:cNvPr>
              <p14:cNvContentPartPr/>
              <p14:nvPr/>
            </p14:nvContentPartPr>
            <p14:xfrm>
              <a:off x="7986981" y="4356402"/>
              <a:ext cx="360" cy="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91B44431-F6D6-7B88-BEC2-6415E3A05C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77981" y="4347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 descr="Klantvraag: welke bootverlichting of navigatieverlichting heb ik nodig ...">
            <a:extLst>
              <a:ext uri="{FF2B5EF4-FFF2-40B4-BE49-F238E27FC236}">
                <a16:creationId xmlns:a16="http://schemas.microsoft.com/office/drawing/2014/main" id="{BD77588D-70D6-AEBB-5FF3-C3506A92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680" y="403244"/>
            <a:ext cx="4925568" cy="43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81C1E90-2EE3-B1D7-9FEA-EBA28BFB0A30}"/>
              </a:ext>
            </a:extLst>
          </p:cNvPr>
          <p:cNvSpPr/>
          <p:nvPr/>
        </p:nvSpPr>
        <p:spPr>
          <a:xfrm>
            <a:off x="9554464" y="964972"/>
            <a:ext cx="2462784" cy="1527670"/>
          </a:xfrm>
          <a:prstGeom prst="rect">
            <a:avLst/>
          </a:prstGeom>
          <a:solidFill>
            <a:srgbClr val="144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1D51715-B78F-5388-844C-AA3837D6B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736" y="4672584"/>
            <a:ext cx="5754264" cy="2581656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In het kort: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Voor grote schepen gelden extra lichten – zoals het grote zeilschip linksonder – maar zijn nog niet van toepassing voor jullie theorie</a:t>
            </a:r>
          </a:p>
        </p:txBody>
      </p:sp>
    </p:spTree>
    <p:extLst>
      <p:ext uri="{BB962C8B-B14F-4D97-AF65-F5344CB8AC3E}">
        <p14:creationId xmlns:p14="http://schemas.microsoft.com/office/powerpoint/2010/main" val="26911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F30D1-9F83-2EAA-EA34-C40A68857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FF5938F-F8B8-83B7-AEB4-0C7E7C65A108}"/>
              </a:ext>
            </a:extLst>
          </p:cNvPr>
          <p:cNvSpPr/>
          <p:nvPr/>
        </p:nvSpPr>
        <p:spPr>
          <a:xfrm>
            <a:off x="1087120" y="1605280"/>
            <a:ext cx="2987040" cy="371856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93C525C-3DAA-0DF4-4FD7-06523F7CF20D}"/>
              </a:ext>
            </a:extLst>
          </p:cNvPr>
          <p:cNvSpPr/>
          <p:nvPr/>
        </p:nvSpPr>
        <p:spPr>
          <a:xfrm>
            <a:off x="4617721" y="1605280"/>
            <a:ext cx="2987040" cy="371856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89C4B72-FA38-BF07-2E61-107EDC8F6339}"/>
              </a:ext>
            </a:extLst>
          </p:cNvPr>
          <p:cNvSpPr/>
          <p:nvPr/>
        </p:nvSpPr>
        <p:spPr>
          <a:xfrm>
            <a:off x="8148322" y="1605280"/>
            <a:ext cx="2987040" cy="371856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4854102E-DCB2-59BE-B546-5911CDEF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BPR, Navigatieverlichting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A434BA5-113C-BDB3-5534-3D30618AA3D9}"/>
              </a:ext>
            </a:extLst>
          </p:cNvPr>
          <p:cNvSpPr/>
          <p:nvPr/>
        </p:nvSpPr>
        <p:spPr>
          <a:xfrm>
            <a:off x="1087120" y="1605280"/>
            <a:ext cx="2987040" cy="371856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9E88983-33AC-FE29-15D7-167ECCC0E104}"/>
              </a:ext>
            </a:extLst>
          </p:cNvPr>
          <p:cNvSpPr/>
          <p:nvPr/>
        </p:nvSpPr>
        <p:spPr>
          <a:xfrm>
            <a:off x="8148322" y="1605280"/>
            <a:ext cx="2987040" cy="371856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64CE3C6-B827-64BF-BF58-705CDC61F3FF}"/>
              </a:ext>
            </a:extLst>
          </p:cNvPr>
          <p:cNvSpPr/>
          <p:nvPr/>
        </p:nvSpPr>
        <p:spPr>
          <a:xfrm>
            <a:off x="4617721" y="1605280"/>
            <a:ext cx="2987040" cy="371856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00FFED8-D942-CA56-B682-BE57E9F1D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3" b="78778" l="10000" r="90000">
                        <a14:foregroundMark x1="25694" y1="44167" x2="25694" y2="44167"/>
                        <a14:foregroundMark x1="25208" y1="45000" x2="25208" y2="45000"/>
                        <a14:foregroundMark x1="53889" y1="23981" x2="53889" y2="23981"/>
                        <a14:foregroundMark x1="54028" y1="21574" x2="53681" y2="25556"/>
                        <a14:foregroundMark x1="52084" y1="36111" x2="52053" y2="37101"/>
                        <a14:foregroundMark x1="52639" y1="18611" x2="52084" y2="36111"/>
                        <a14:foregroundMark x1="52014" y1="38333" x2="52014" y2="38333"/>
                        <a14:foregroundMark x1="84097" y1="33519" x2="84097" y2="33519"/>
                        <a14:foregroundMark x1="78056" y1="39259" x2="78056" y2="39259"/>
                        <a14:foregroundMark x1="75903" y1="37963" x2="75903" y2="37963"/>
                        <a14:foregroundMark x1="75694" y1="37315" x2="76042" y2="38241"/>
                        <a14:backgroundMark x1="31389" y1="34352" x2="50950" y2="25270"/>
                        <a14:backgroundMark x1="51031" y1="22711" x2="32292" y2="18611"/>
                        <a14:backgroundMark x1="32292" y1="18611" x2="46389" y2="14074"/>
                        <a14:backgroundMark x1="46389" y1="14074" x2="22153" y2="22500"/>
                        <a14:backgroundMark x1="55433" y1="22500" x2="60069" y2="22500"/>
                        <a14:backgroundMark x1="22153" y1="22500" x2="51038" y2="22500"/>
                        <a14:backgroundMark x1="60069" y1="22500" x2="80278" y2="21389"/>
                        <a14:backgroundMark x1="80278" y1="21389" x2="80278" y2="21389"/>
                        <a14:backgroundMark x1="52361" y1="36111" x2="52361" y2="36111"/>
                        <a14:backgroundMark x1="51667" y1="36204" x2="49653" y2="35741"/>
                        <a14:backgroundMark x1="51389" y1="38056" x2="51389" y2="38056"/>
                        <a14:backgroundMark x1="51528" y1="38333" x2="51528" y2="38333"/>
                        <a14:backgroundMark x1="51667" y1="38796" x2="51667" y2="3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69"/>
          <a:stretch>
            <a:fillRect/>
          </a:stretch>
        </p:blipFill>
        <p:spPr>
          <a:xfrm>
            <a:off x="885613" y="2717566"/>
            <a:ext cx="3390053" cy="2225507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BCD0F38B-1B9E-4A5D-C73A-B99BDDCCB54C}"/>
              </a:ext>
            </a:extLst>
          </p:cNvPr>
          <p:cNvSpPr/>
          <p:nvPr/>
        </p:nvSpPr>
        <p:spPr>
          <a:xfrm>
            <a:off x="2526009" y="3141000"/>
            <a:ext cx="288000" cy="288000"/>
          </a:xfrm>
          <a:prstGeom prst="ellipse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290" name="Picture 2" descr="Wildevaer II – Binnenvaartlog.nl">
            <a:extLst>
              <a:ext uri="{FF2B5EF4-FFF2-40B4-BE49-F238E27FC236}">
                <a16:creationId xmlns:a16="http://schemas.microsoft.com/office/drawing/2014/main" id="{B8F38F12-6693-75E6-4B3A-2BEA3653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74" l="9961" r="90137">
                        <a14:foregroundMark x1="56592" y1="71354" x2="56592" y2="71354"/>
                        <a14:foregroundMark x1="18994" y1="70378" x2="18994" y2="70378"/>
                        <a14:foregroundMark x1="14014" y1="72070" x2="14014" y2="72070"/>
                        <a14:foregroundMark x1="13672" y1="70964" x2="13770" y2="65755"/>
                        <a14:foregroundMark x1="11914" y1="73112" x2="20068" y2="73828"/>
                        <a14:foregroundMark x1="11914" y1="66341" x2="10986" y2="70768"/>
                        <a14:foregroundMark x1="14307" y1="55599" x2="14307" y2="55599"/>
                        <a14:foregroundMark x1="14404" y1="56641" x2="16016" y2="62174"/>
                        <a14:foregroundMark x1="87305" y1="67773" x2="90137" y2="78060"/>
                        <a14:backgroundMark x1="79541" y1="36654" x2="56836" y2="38021"/>
                        <a14:backgroundMark x1="56836" y1="38021" x2="74609" y2="36198"/>
                        <a14:backgroundMark x1="74609" y1="36198" x2="53955" y2="40234"/>
                        <a14:backgroundMark x1="53955" y1="40234" x2="59375" y2="58073"/>
                        <a14:backgroundMark x1="59375" y1="58073" x2="27637" y2="46419"/>
                        <a14:backgroundMark x1="27637" y1="46419" x2="18896" y2="52409"/>
                        <a14:backgroundMark x1="18896" y1="52409" x2="37061" y2="50651"/>
                        <a14:backgroundMark x1="37061" y1="50651" x2="80029" y2="27018"/>
                        <a14:backgroundMark x1="80029" y1="27018" x2="85205" y2="41471"/>
                        <a14:backgroundMark x1="85205" y1="41471" x2="84619" y2="51628"/>
                        <a14:backgroundMark x1="37842" y1="60612" x2="59814" y2="60547"/>
                        <a14:backgroundMark x1="63867" y1="59180" x2="51172" y2="63607"/>
                        <a14:backgroundMark x1="67236" y1="63672" x2="57324" y2="63997"/>
                        <a14:backgroundMark x1="83936" y1="59180" x2="83936" y2="59180"/>
                        <a14:backgroundMark x1="22363" y1="80078" x2="84717" y2="82617"/>
                        <a14:backgroundMark x1="84717" y1="82617" x2="91748" y2="81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32" y="2461056"/>
            <a:ext cx="2867829" cy="21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0AC2AE3D-F76B-FFDE-773E-6AED4CDDD317}"/>
              </a:ext>
            </a:extLst>
          </p:cNvPr>
          <p:cNvSpPr/>
          <p:nvPr/>
        </p:nvSpPr>
        <p:spPr>
          <a:xfrm>
            <a:off x="5205367" y="3832077"/>
            <a:ext cx="153017" cy="17420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/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3407DABA-AC99-B6AC-B8DD-D2EDD26B0433}"/>
              </a:ext>
            </a:extLst>
          </p:cNvPr>
          <p:cNvSpPr/>
          <p:nvPr/>
        </p:nvSpPr>
        <p:spPr>
          <a:xfrm>
            <a:off x="6848073" y="3614927"/>
            <a:ext cx="180615" cy="170483"/>
          </a:xfrm>
          <a:prstGeom prst="ellipse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6" descr="Boat, cruise, front view, sea, ship, transportation, vehicle icon">
            <a:extLst>
              <a:ext uri="{FF2B5EF4-FFF2-40B4-BE49-F238E27FC236}">
                <a16:creationId xmlns:a16="http://schemas.microsoft.com/office/drawing/2014/main" id="{EC341F8C-60B8-1433-83CB-5D3C5C6DB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446" y="1842036"/>
            <a:ext cx="3388911" cy="338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AB719708-42C4-55A1-B5E6-C7A33C7FA5D4}"/>
              </a:ext>
            </a:extLst>
          </p:cNvPr>
          <p:cNvSpPr/>
          <p:nvPr/>
        </p:nvSpPr>
        <p:spPr>
          <a:xfrm>
            <a:off x="9571902" y="2150129"/>
            <a:ext cx="288000" cy="288000"/>
          </a:xfrm>
          <a:prstGeom prst="ellipse">
            <a:avLst/>
          </a:prstGeom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734549A-DB5D-199F-7B24-D3F2D4503250}"/>
              </a:ext>
            </a:extLst>
          </p:cNvPr>
          <p:cNvSpPr/>
          <p:nvPr/>
        </p:nvSpPr>
        <p:spPr>
          <a:xfrm>
            <a:off x="10551597" y="352172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01600">
              <a:srgbClr val="FF0000"/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FEAA7135-CCCF-C29C-24FA-2238ED2DBF03}"/>
              </a:ext>
            </a:extLst>
          </p:cNvPr>
          <p:cNvSpPr/>
          <p:nvPr/>
        </p:nvSpPr>
        <p:spPr>
          <a:xfrm>
            <a:off x="8620261" y="3521729"/>
            <a:ext cx="288000" cy="28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/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3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FBFC1-810D-798E-8790-F8AB790A8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de volgorde van de vletten?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D604DCB-C8A3-DF4F-254A-EA88A5E6DB73}"/>
              </a:ext>
            </a:extLst>
          </p:cNvPr>
          <p:cNvSpPr txBox="1"/>
          <p:nvPr/>
        </p:nvSpPr>
        <p:spPr>
          <a:xfrm>
            <a:off x="838200" y="1573695"/>
            <a:ext cx="1032058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dirty="0">
                <a:solidFill>
                  <a:schemeClr val="bg1"/>
                </a:solidFill>
              </a:rPr>
              <a:t>Wat is de volgorde van onze vletten aan de steiger, vanaf het Zeuntje gezien?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294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419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495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522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687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688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925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1AAEB3-636E-7624-84B9-61E9E62DC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9"/>
          <a:stretch>
            <a:fillRect/>
          </a:stretch>
        </p:blipFill>
        <p:spPr>
          <a:xfrm>
            <a:off x="5571067" y="2511457"/>
            <a:ext cx="5122333" cy="33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B9C9D-BF01-8732-EA72-1C06D792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de volgorde van de vletten?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B3DE815-379A-F467-A96D-19389072AF30}"/>
              </a:ext>
            </a:extLst>
          </p:cNvPr>
          <p:cNvSpPr txBox="1"/>
          <p:nvPr/>
        </p:nvSpPr>
        <p:spPr>
          <a:xfrm>
            <a:off x="838200" y="1573695"/>
            <a:ext cx="5257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dirty="0">
                <a:solidFill>
                  <a:schemeClr val="bg1"/>
                </a:solidFill>
              </a:rPr>
              <a:t>Welke kleurcodes horen bij elke vlet?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294		=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419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495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522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687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688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925		=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D5E721A-BF54-D618-55EB-FB0BC8021265}"/>
              </a:ext>
            </a:extLst>
          </p:cNvPr>
          <p:cNvSpPr txBox="1"/>
          <p:nvPr/>
        </p:nvSpPr>
        <p:spPr>
          <a:xfrm>
            <a:off x="3491354" y="1912249"/>
            <a:ext cx="786244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FFFF00"/>
                </a:solidFill>
              </a:rPr>
              <a:t>GEEL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FF0000"/>
                </a:solidFill>
              </a:rPr>
              <a:t>ROOD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FF00FF"/>
                </a:solidFill>
              </a:rPr>
              <a:t>PAARS/ROZE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chemeClr val="bg1"/>
                </a:solidFill>
              </a:rPr>
              <a:t>ZWART (zelf inbeelden)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00B050"/>
                </a:solidFill>
              </a:rPr>
              <a:t>GROEN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996633"/>
                </a:solidFill>
              </a:rPr>
              <a:t>BRUIN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3434D6"/>
                </a:solidFill>
              </a:rPr>
              <a:t>BLAUW</a:t>
            </a:r>
          </a:p>
        </p:txBody>
      </p:sp>
    </p:spTree>
    <p:extLst>
      <p:ext uri="{BB962C8B-B14F-4D97-AF65-F5344CB8AC3E}">
        <p14:creationId xmlns:p14="http://schemas.microsoft.com/office/powerpoint/2010/main" val="30804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34D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03DFB-51E9-0619-F453-B0441B8D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1325563"/>
          </a:xfrm>
        </p:spPr>
        <p:txBody>
          <a:bodyPr>
            <a:normAutofit/>
          </a:bodyPr>
          <a:lstStyle/>
          <a:p>
            <a:r>
              <a:rPr lang="nl-NL" sz="6600" dirty="0"/>
              <a:t>Einde!!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C0FBFDC-4C6B-F1D1-D5AA-3DCAC8111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" b="11710"/>
          <a:stretch>
            <a:fillRect/>
          </a:stretch>
        </p:blipFill>
        <p:spPr>
          <a:xfrm>
            <a:off x="2994476" y="1665288"/>
            <a:ext cx="6203047" cy="4124441"/>
          </a:xfrm>
          <a:prstGeom prst="rect">
            <a:avLst/>
          </a:prstGeom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EF43949C-E765-D4EA-3437-421EADD6B6B9}"/>
              </a:ext>
            </a:extLst>
          </p:cNvPr>
          <p:cNvSpPr/>
          <p:nvPr/>
        </p:nvSpPr>
        <p:spPr>
          <a:xfrm>
            <a:off x="5418666" y="2990851"/>
            <a:ext cx="2032000" cy="1041400"/>
          </a:xfrm>
          <a:prstGeom prst="wedgeEllipse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19119C-2B10-D25F-FF11-166D5E04BEBB}"/>
              </a:ext>
            </a:extLst>
          </p:cNvPr>
          <p:cNvSpPr txBox="1"/>
          <p:nvPr/>
        </p:nvSpPr>
        <p:spPr>
          <a:xfrm>
            <a:off x="5612585" y="3326885"/>
            <a:ext cx="16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ZZZZzzZZzz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96834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Hijsen en strijken van de zeilen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8568E5D-312E-4DCA-8BAB-2B51CFFC4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92" y="2513305"/>
            <a:ext cx="5441821" cy="369417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Hoe hijs je een zeil goed?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Piek hijsen tot 45</a:t>
            </a:r>
            <a:r>
              <a:rPr lang="nl-NL" dirty="0">
                <a:latin typeface="Plantagenet Cherokee" panose="020F0502020204030204" pitchFamily="18" charset="0"/>
              </a:rPr>
              <a:t>º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Plantagenet Cherokee" panose="020F0502020204030204" pitchFamily="18" charset="0"/>
              </a:rPr>
              <a:t>Beide vallen tegelijk hijsen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Plantagenet Cherokee" panose="020F0502020204030204" pitchFamily="18" charset="0"/>
              </a:rPr>
              <a:t>Klauw zo strak mogelijk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Plantagenet Cherokee" panose="020F0502020204030204" pitchFamily="18" charset="0"/>
              </a:rPr>
              <a:t>Piek niet te laag, maar ook niet te hoog, kijk naar je zeil!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811C437-9A66-4D51-9DB1-2ACC20CEF1DC}"/>
              </a:ext>
            </a:extLst>
          </p:cNvPr>
          <p:cNvSpPr txBox="1"/>
          <p:nvPr/>
        </p:nvSpPr>
        <p:spPr>
          <a:xfrm>
            <a:off x="5106681" y="4315266"/>
            <a:ext cx="295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Negatieve plooi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FC93781-A528-453E-BFA7-2FC40D3F159D}"/>
              </a:ext>
            </a:extLst>
          </p:cNvPr>
          <p:cNvSpPr txBox="1"/>
          <p:nvPr/>
        </p:nvSpPr>
        <p:spPr>
          <a:xfrm>
            <a:off x="8756670" y="4846891"/>
            <a:ext cx="295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Positieve plooi</a:t>
            </a:r>
          </a:p>
        </p:txBody>
      </p:sp>
      <p:pic>
        <p:nvPicPr>
          <p:cNvPr id="2050" name="Picture 2" descr="Lelievletten - Zeeverkennersgroep Sint Joris">
            <a:extLst>
              <a:ext uri="{FF2B5EF4-FFF2-40B4-BE49-F238E27FC236}">
                <a16:creationId xmlns:a16="http://schemas.microsoft.com/office/drawing/2014/main" id="{7C3AE593-BE65-4659-E7A5-B9B16333A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r="38098"/>
          <a:stretch>
            <a:fillRect/>
          </a:stretch>
        </p:blipFill>
        <p:spPr bwMode="auto">
          <a:xfrm>
            <a:off x="8756670" y="1337381"/>
            <a:ext cx="2707948" cy="3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nze vloot">
            <a:extLst>
              <a:ext uri="{FF2B5EF4-FFF2-40B4-BE49-F238E27FC236}">
                <a16:creationId xmlns:a16="http://schemas.microsoft.com/office/drawing/2014/main" id="{544D9FA6-0C0C-0BC9-64A5-B3537E1F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81" y="1690688"/>
            <a:ext cx="3463673" cy="25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852EC2-0421-4852-BD4B-B0F5374D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96" y="308761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Zeilstanden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AFC74E7-8085-D57B-A194-1BAB042EF3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56" t="2926" r="5927" b="2245"/>
          <a:stretch>
            <a:fillRect/>
          </a:stretch>
        </p:blipFill>
        <p:spPr>
          <a:xfrm>
            <a:off x="2776513" y="175746"/>
            <a:ext cx="6638973" cy="6506507"/>
          </a:xfrm>
          <a:prstGeom prst="ellipse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FEBD5B1-EC16-C74F-2C60-C07470A29D15}"/>
              </a:ext>
            </a:extLst>
          </p:cNvPr>
          <p:cNvSpPr txBox="1"/>
          <p:nvPr/>
        </p:nvSpPr>
        <p:spPr>
          <a:xfrm>
            <a:off x="235394" y="2241957"/>
            <a:ext cx="2633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Oploeven</a:t>
            </a:r>
            <a:r>
              <a:rPr lang="nl-NL" sz="3200" dirty="0"/>
              <a:t> = naar de wind toedraaien</a:t>
            </a:r>
          </a:p>
        </p:txBody>
      </p:sp>
      <p:sp>
        <p:nvSpPr>
          <p:cNvPr id="15" name="Pijl: gekromd omhoog 14">
            <a:extLst>
              <a:ext uri="{FF2B5EF4-FFF2-40B4-BE49-F238E27FC236}">
                <a16:creationId xmlns:a16="http://schemas.microsoft.com/office/drawing/2014/main" id="{D97494D6-41A5-26C0-B189-D6501855AB9E}"/>
              </a:ext>
            </a:extLst>
          </p:cNvPr>
          <p:cNvSpPr/>
          <p:nvPr/>
        </p:nvSpPr>
        <p:spPr>
          <a:xfrm rot="5400000">
            <a:off x="2262318" y="2286669"/>
            <a:ext cx="4817097" cy="2284659"/>
          </a:xfrm>
          <a:prstGeom prst="curvedUpArrow">
            <a:avLst>
              <a:gd name="adj1" fmla="val 25000"/>
              <a:gd name="adj2" fmla="val 58443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Pijl: gekromd omhoog 16">
            <a:extLst>
              <a:ext uri="{FF2B5EF4-FFF2-40B4-BE49-F238E27FC236}">
                <a16:creationId xmlns:a16="http://schemas.microsoft.com/office/drawing/2014/main" id="{583E0689-EC94-03A9-1F5C-D588347DEC31}"/>
              </a:ext>
            </a:extLst>
          </p:cNvPr>
          <p:cNvSpPr/>
          <p:nvPr/>
        </p:nvSpPr>
        <p:spPr>
          <a:xfrm rot="5400000" flipV="1">
            <a:off x="5205518" y="2286670"/>
            <a:ext cx="4817097" cy="2284658"/>
          </a:xfrm>
          <a:prstGeom prst="curvedUpArrow">
            <a:avLst>
              <a:gd name="adj1" fmla="val 25000"/>
              <a:gd name="adj2" fmla="val 58443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Pijl: gekromd omhoog 17">
            <a:extLst>
              <a:ext uri="{FF2B5EF4-FFF2-40B4-BE49-F238E27FC236}">
                <a16:creationId xmlns:a16="http://schemas.microsoft.com/office/drawing/2014/main" id="{6AC19B43-2558-D988-1C45-815798E8C24C}"/>
              </a:ext>
            </a:extLst>
          </p:cNvPr>
          <p:cNvSpPr/>
          <p:nvPr/>
        </p:nvSpPr>
        <p:spPr>
          <a:xfrm rot="16200000">
            <a:off x="5204967" y="1884457"/>
            <a:ext cx="4817097" cy="2284659"/>
          </a:xfrm>
          <a:prstGeom prst="curvedUpArrow">
            <a:avLst>
              <a:gd name="adj1" fmla="val 25000"/>
              <a:gd name="adj2" fmla="val 58443"/>
              <a:gd name="adj3" fmla="val 25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Pijl: gekromd omhoog 18">
            <a:extLst>
              <a:ext uri="{FF2B5EF4-FFF2-40B4-BE49-F238E27FC236}">
                <a16:creationId xmlns:a16="http://schemas.microsoft.com/office/drawing/2014/main" id="{30CD68F6-D460-33A7-B915-E9015E2FF525}"/>
              </a:ext>
            </a:extLst>
          </p:cNvPr>
          <p:cNvSpPr/>
          <p:nvPr/>
        </p:nvSpPr>
        <p:spPr>
          <a:xfrm rot="16200000" flipV="1">
            <a:off x="2261767" y="1884458"/>
            <a:ext cx="4817097" cy="2284659"/>
          </a:xfrm>
          <a:prstGeom prst="curvedUpArrow">
            <a:avLst>
              <a:gd name="adj1" fmla="val 25000"/>
              <a:gd name="adj2" fmla="val 58443"/>
              <a:gd name="adj3" fmla="val 25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6681883-A4DF-87D4-50C7-5108F445AE6D}"/>
              </a:ext>
            </a:extLst>
          </p:cNvPr>
          <p:cNvSpPr txBox="1"/>
          <p:nvPr/>
        </p:nvSpPr>
        <p:spPr>
          <a:xfrm>
            <a:off x="9771832" y="2241957"/>
            <a:ext cx="2598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Afvallen </a:t>
            </a:r>
            <a:r>
              <a:rPr lang="nl-NL" sz="3200" dirty="0">
                <a:solidFill>
                  <a:schemeClr val="bg1"/>
                </a:solidFill>
              </a:rPr>
              <a:t>= Wegdraaien van de wind</a:t>
            </a:r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8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4E8AB40-744F-DFA9-177C-931AE3CC1437}"/>
              </a:ext>
            </a:extLst>
          </p:cNvPr>
          <p:cNvSpPr txBox="1">
            <a:spLocks/>
          </p:cNvSpPr>
          <p:nvPr/>
        </p:nvSpPr>
        <p:spPr>
          <a:xfrm>
            <a:off x="470555" y="2834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Zeilstanden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0A3DA5-2CBA-B02D-9AF1-51A0C2A0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6" t="2926" r="5927" b="2245"/>
          <a:stretch>
            <a:fillRect/>
          </a:stretch>
        </p:blipFill>
        <p:spPr>
          <a:xfrm>
            <a:off x="2502030" y="175746"/>
            <a:ext cx="6638973" cy="6506507"/>
          </a:xfrm>
          <a:prstGeom prst="ellipse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4234C36-C4AB-15FB-FA2A-F301CF359864}"/>
              </a:ext>
            </a:extLst>
          </p:cNvPr>
          <p:cNvSpPr txBox="1"/>
          <p:nvPr/>
        </p:nvSpPr>
        <p:spPr>
          <a:xfrm>
            <a:off x="152545" y="5857188"/>
            <a:ext cx="4180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Gijp</a:t>
            </a:r>
            <a:r>
              <a:rPr lang="nl-NL" sz="3200" dirty="0"/>
              <a:t> = VDW→VDW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B18B30B-D658-B728-C99D-0870DEA0DFCA}"/>
              </a:ext>
            </a:extLst>
          </p:cNvPr>
          <p:cNvSpPr txBox="1"/>
          <p:nvPr/>
        </p:nvSpPr>
        <p:spPr>
          <a:xfrm>
            <a:off x="152545" y="1477056"/>
            <a:ext cx="4402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Overstag</a:t>
            </a:r>
            <a:r>
              <a:rPr lang="nl-NL" sz="3200" dirty="0"/>
              <a:t> = ADW→ADW </a:t>
            </a:r>
          </a:p>
        </p:txBody>
      </p:sp>
      <p:sp>
        <p:nvSpPr>
          <p:cNvPr id="21" name="Pijl: gekromd omlaag 20">
            <a:extLst>
              <a:ext uri="{FF2B5EF4-FFF2-40B4-BE49-F238E27FC236}">
                <a16:creationId xmlns:a16="http://schemas.microsoft.com/office/drawing/2014/main" id="{48FD7BAC-125C-1E39-5759-615DF3C881B6}"/>
              </a:ext>
            </a:extLst>
          </p:cNvPr>
          <p:cNvSpPr/>
          <p:nvPr/>
        </p:nvSpPr>
        <p:spPr>
          <a:xfrm>
            <a:off x="4383464" y="509047"/>
            <a:ext cx="3874416" cy="1204178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Pijl: gekromd omlaag 22">
            <a:extLst>
              <a:ext uri="{FF2B5EF4-FFF2-40B4-BE49-F238E27FC236}">
                <a16:creationId xmlns:a16="http://schemas.microsoft.com/office/drawing/2014/main" id="{76615A5B-9590-757E-F71F-AB2E19F42891}"/>
              </a:ext>
            </a:extLst>
          </p:cNvPr>
          <p:cNvSpPr/>
          <p:nvPr/>
        </p:nvSpPr>
        <p:spPr>
          <a:xfrm>
            <a:off x="5611023" y="5449338"/>
            <a:ext cx="573464" cy="52475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94D67632-218C-3AAD-B287-92491B6A8B4E}"/>
              </a:ext>
            </a:extLst>
          </p:cNvPr>
          <p:cNvSpPr txBox="1"/>
          <p:nvPr/>
        </p:nvSpPr>
        <p:spPr>
          <a:xfrm>
            <a:off x="8546577" y="283468"/>
            <a:ext cx="3824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De perfecte zeilstand is:</a:t>
            </a:r>
          </a:p>
          <a:p>
            <a:endParaRPr lang="nl-NL" sz="3200" dirty="0"/>
          </a:p>
          <a:p>
            <a:endParaRPr lang="nl-NL" sz="3200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82D40B9-1E8F-E926-6465-44093674AD54}"/>
              </a:ext>
            </a:extLst>
          </p:cNvPr>
          <p:cNvSpPr txBox="1"/>
          <p:nvPr/>
        </p:nvSpPr>
        <p:spPr>
          <a:xfrm>
            <a:off x="9141003" y="1116281"/>
            <a:ext cx="3965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2"/>
                </a:solidFill>
              </a:rPr>
              <a:t>Zo los mogelijk zonder tegenbollong!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5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3" grpId="0" animBg="1"/>
      <p:bldP spid="24" grpId="0"/>
      <p:bldP spid="25" grpId="0"/>
    </p:bldLst>
  </p:timing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ngepas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3121</Words>
  <Application>Microsoft Office PowerPoint</Application>
  <PresentationFormat>Breedbeeld</PresentationFormat>
  <Paragraphs>541</Paragraphs>
  <Slides>64</Slides>
  <Notes>20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64</vt:i4>
      </vt:variant>
    </vt:vector>
  </HeadingPairs>
  <TitlesOfParts>
    <vt:vector size="71" baseType="lpstr">
      <vt:lpstr>Arial</vt:lpstr>
      <vt:lpstr>Calibri</vt:lpstr>
      <vt:lpstr>Plantagenet Cherokee</vt:lpstr>
      <vt:lpstr>Times New Roman</vt:lpstr>
      <vt:lpstr>Wingdings</vt:lpstr>
      <vt:lpstr>Kantoorthema</vt:lpstr>
      <vt:lpstr>Image</vt:lpstr>
      <vt:lpstr>PowerPoint-presentatie</vt:lpstr>
      <vt:lpstr>Wat valt er te behalen?</vt:lpstr>
      <vt:lpstr>Belangrijk Schiemanswerk (knopen)</vt:lpstr>
      <vt:lpstr>Schiemanswerk, kikkerbelegging </vt:lpstr>
      <vt:lpstr>Schiemanswerk</vt:lpstr>
      <vt:lpstr>Vaarklaar &amp; onderdelen</vt:lpstr>
      <vt:lpstr>Hijsen en strijken van de zeilen</vt:lpstr>
      <vt:lpstr>Zeilstanden</vt:lpstr>
      <vt:lpstr>PowerPoint-presentatie</vt:lpstr>
      <vt:lpstr>Sturende krachten op het schip (kort)</vt:lpstr>
      <vt:lpstr>Zeiltermen</vt:lpstr>
      <vt:lpstr>Klein testje</vt:lpstr>
      <vt:lpstr>Overstag</vt:lpstr>
      <vt:lpstr>Opkruisen</vt:lpstr>
      <vt:lpstr>Opkruisen in nauw vaarwater (G)</vt:lpstr>
      <vt:lpstr>Gijpen</vt:lpstr>
      <vt:lpstr>Gijpen (G)</vt:lpstr>
      <vt:lpstr>Gijp vermijden (stormrondje) </vt:lpstr>
      <vt:lpstr>Lagerwal</vt:lpstr>
      <vt:lpstr>Lagerwal</vt:lpstr>
      <vt:lpstr>Hogerwal, Sliplijn en killen</vt:lpstr>
      <vt:lpstr>Hogerwal, stap voor stap</vt:lpstr>
      <vt:lpstr>Afvaren van hogerwal</vt:lpstr>
      <vt:lpstr>Ankeren (G)</vt:lpstr>
      <vt:lpstr>Man Overboord-Manoeuvre (MOB)</vt:lpstr>
      <vt:lpstr>MOB, Bijliggen</vt:lpstr>
      <vt:lpstr>Hoe leg ik een vlet vast? </vt:lpstr>
      <vt:lpstr>Reven !! </vt:lpstr>
      <vt:lpstr>Reven !! </vt:lpstr>
      <vt:lpstr>Veiligheid, Geschikte kleding aan boord</vt:lpstr>
      <vt:lpstr>Veiligheid, Reddingsvest</vt:lpstr>
      <vt:lpstr>Veiligheid, Hoe draag ik een reddingsvest? </vt:lpstr>
      <vt:lpstr>Veiligheid, Onweer; Wat nu?</vt:lpstr>
      <vt:lpstr>Veiligheid, Omslaan</vt:lpstr>
      <vt:lpstr>Veiligheid, Dode hoek.</vt:lpstr>
      <vt:lpstr>Binnenvaart Politie Reglement (BPR)</vt:lpstr>
      <vt:lpstr>BPR, Betonning</vt:lpstr>
      <vt:lpstr>BPR, Betonning</vt:lpstr>
      <vt:lpstr>BPR, Betonning, splitsingen</vt:lpstr>
      <vt:lpstr>BPR, Betonning, splitsingen</vt:lpstr>
      <vt:lpstr>BPR, Betonning, splitsingen</vt:lpstr>
      <vt:lpstr>Betonning: kardinalen</vt:lpstr>
      <vt:lpstr>BPR, Klein of GROOT schip</vt:lpstr>
      <vt:lpstr>BPR, voorbeelden</vt:lpstr>
      <vt:lpstr>BPR, voorbeelden</vt:lpstr>
      <vt:lpstr>BPR, Borden</vt:lpstr>
      <vt:lpstr>BPR, Borden</vt:lpstr>
      <vt:lpstr>BPR, Borden</vt:lpstr>
      <vt:lpstr>BPR, Borden</vt:lpstr>
      <vt:lpstr>BPR, Borden</vt:lpstr>
      <vt:lpstr>BPR, Borden</vt:lpstr>
      <vt:lpstr>BPR, Bruggen en sluizen (in bedrijf)</vt:lpstr>
      <vt:lpstr>BPR, Bruggen en sluizen (in bedrijf)</vt:lpstr>
      <vt:lpstr>BPR, Bruggen en sluizen (Buiten bedrijf)</vt:lpstr>
      <vt:lpstr>BPR, Bruggen en sluizen Test</vt:lpstr>
      <vt:lpstr>BPR, Geluidsseinen</vt:lpstr>
      <vt:lpstr>BPR, Tekens van schepen</vt:lpstr>
      <vt:lpstr>BPR, Tekens van schepen Test</vt:lpstr>
      <vt:lpstr>BPR: Navigatieverlichting</vt:lpstr>
      <vt:lpstr>PowerPoint-presentatie</vt:lpstr>
      <vt:lpstr>BPR, Navigatieverlichting</vt:lpstr>
      <vt:lpstr>Wat is de volgorde van de vletten? </vt:lpstr>
      <vt:lpstr>Wat is de volgorde van de vletten? </vt:lpstr>
      <vt:lpstr>Einde!!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hylke homminga</dc:creator>
  <cp:lastModifiedBy>Felix Ellenbroek</cp:lastModifiedBy>
  <cp:revision>2</cp:revision>
  <dcterms:created xsi:type="dcterms:W3CDTF">2026-03-31T18:17:03Z</dcterms:created>
  <dcterms:modified xsi:type="dcterms:W3CDTF">2026-04-07T15:54:12Z</dcterms:modified>
</cp:coreProperties>
</file>