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263" r:id="rId5"/>
    <p:sldId id="259" r:id="rId6"/>
    <p:sldId id="260" r:id="rId7"/>
    <p:sldId id="261" r:id="rId8"/>
    <p:sldId id="275" r:id="rId9"/>
    <p:sldId id="262" r:id="rId10"/>
    <p:sldId id="264" r:id="rId11"/>
    <p:sldId id="265" r:id="rId12"/>
    <p:sldId id="268" r:id="rId13"/>
    <p:sldId id="266" r:id="rId14"/>
    <p:sldId id="267" r:id="rId15"/>
    <p:sldId id="269" r:id="rId16"/>
    <p:sldId id="270" r:id="rId17"/>
    <p:sldId id="271" r:id="rId18"/>
    <p:sldId id="272" r:id="rId19"/>
    <p:sldId id="273" r:id="rId20"/>
    <p:sldId id="276" r:id="rId21"/>
    <p:sldId id="274" r:id="rId22"/>
    <p:sldId id="282" r:id="rId23"/>
    <p:sldId id="277" r:id="rId24"/>
    <p:sldId id="278" r:id="rId25"/>
    <p:sldId id="279" r:id="rId26"/>
    <p:sldId id="281" r:id="rId27"/>
    <p:sldId id="280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300" r:id="rId41"/>
    <p:sldId id="295" r:id="rId42"/>
    <p:sldId id="296" r:id="rId43"/>
    <p:sldId id="297" r:id="rId44"/>
    <p:sldId id="298" r:id="rId45"/>
    <p:sldId id="299" r:id="rId4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ylke homminga" initials="hh" lastIdx="1" clrIdx="0">
    <p:extLst>
      <p:ext uri="{19B8F6BF-5375-455C-9EA6-DF929625EA0E}">
        <p15:presenceInfo xmlns:p15="http://schemas.microsoft.com/office/powerpoint/2012/main" userId="61cf08b6c6c32cc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79" autoAdjust="0"/>
    <p:restoredTop sz="94660"/>
  </p:normalViewPr>
  <p:slideViewPr>
    <p:cSldViewPr snapToGrid="0">
      <p:cViewPr varScale="1">
        <p:scale>
          <a:sx n="70" d="100"/>
          <a:sy n="70" d="100"/>
        </p:scale>
        <p:origin x="717" y="5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40B7B1-F940-4D89-99CC-F8C0AB3875D3}" type="datetimeFigureOut">
              <a:rPr lang="nl-NL" smtClean="0"/>
              <a:t>7-4-2026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53C10E-037E-4E7A-9F0A-0A582FAFFB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8086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Functies: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Achtknoop: dient als stopknoop -&gt; hierdoor schiet een lijn niet door een blok of katrol heen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Paalsteek: een enorm stevige lus die makkelijk los te maken is, ook als deze onder spanning is gezet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Platte knoop: het verbinden van 2 lijnen met dezelfde dikte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Schootsteek: het verbinden van 2 lijnen met ongelijke dikte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Mastworp: het bevestigen van een lijn aan een paal of mast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Slipsteek halve steek: Het makkelijk vastmaken van een lijn aan </a:t>
            </a:r>
            <a:r>
              <a:rPr lang="nl-NL" dirty="0" err="1"/>
              <a:t>bijv</a:t>
            </a:r>
            <a:r>
              <a:rPr lang="nl-NL" dirty="0"/>
              <a:t> een oog, makkelijk los te krijgen maar wel stevig. Bijvoorbeeld vastleggen van de vlet.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3C10E-037E-4E7A-9F0A-0A582FAFFB8C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5634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3C10E-037E-4E7A-9F0A-0A582FAFFB8C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3639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3C10E-037E-4E7A-9F0A-0A582FAFFB8C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9353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612BA8-BE32-9DB2-0466-41F50B299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1BE9296-870B-EF64-C8EA-54C24226FB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B12317D-BBF6-D0D5-1B5D-C5F01793E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D75F1-7944-4205-AAC3-9EEACAC67991}" type="datetimeFigureOut">
              <a:rPr lang="nl-NL" smtClean="0"/>
              <a:t>7-4-2026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617D7FF-006A-230F-AA51-8251CAE1A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474264A-1102-5CB0-2A45-55CBBD097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76B9-68E7-4A60-BAC4-F2DC95C7C8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7706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F85FFF-92CA-CB5E-815E-1710F3709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E3B4EFE-6ABC-0923-A240-FCD24401CD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275D0FE-EE4F-934C-C0CF-FEAC0DB32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D75F1-7944-4205-AAC3-9EEACAC67991}" type="datetimeFigureOut">
              <a:rPr lang="nl-NL" smtClean="0"/>
              <a:t>7-4-2026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D502C01-A5B8-5791-C883-97A9804D4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B9D1149-DE9D-BE23-2271-E2E4ED49C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76B9-68E7-4A60-BAC4-F2DC95C7C8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0413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9A077967-3924-2162-997D-646F813298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7A5785E-5BD9-05FF-87E7-B22502F8C4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3149839-2158-1724-6EC8-B2B0BD288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D75F1-7944-4205-AAC3-9EEACAC67991}" type="datetimeFigureOut">
              <a:rPr lang="nl-NL" smtClean="0"/>
              <a:t>7-4-2026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69D70C5-EDFB-632A-3999-C6FAF9F6F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5F09A8C-79BB-7AEB-F867-46FDA6795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76B9-68E7-4A60-BAC4-F2DC95C7C8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5778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Zomerkamp week 2 384">
            <a:extLst>
              <a:ext uri="{FF2B5EF4-FFF2-40B4-BE49-F238E27FC236}">
                <a16:creationId xmlns:a16="http://schemas.microsoft.com/office/drawing/2014/main" id="{8168E1DF-97AE-30CD-843E-F230586DCF6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0" b="1147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2F411049-647E-6798-6C70-2B1447A76C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EB01027-ECD3-5D48-79EA-8204A9C95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D8F7D7-8D22-7AF5-5455-FC1599197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1CE6C81-53F0-D9EF-8C60-EE9011CF2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D75F1-7944-4205-AAC3-9EEACAC67991}" type="datetimeFigureOut">
              <a:rPr lang="nl-NL" smtClean="0"/>
              <a:t>7-4-2026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8A89D29-5220-924D-824F-7F08F21F5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DD8AD56-39C9-4DCE-C311-E48464457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76B9-68E7-4A60-BAC4-F2DC95C7C847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Afbeelding 8" descr="Afbeelding met tekening&#10;&#10;Automatisch gegenereerde beschrijving">
            <a:extLst>
              <a:ext uri="{FF2B5EF4-FFF2-40B4-BE49-F238E27FC236}">
                <a16:creationId xmlns:a16="http://schemas.microsoft.com/office/drawing/2014/main" id="{5108DEB9-8D32-62D2-5713-865AF280F1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89" b="89286" l="1786" r="93304">
                        <a14:foregroundMark x1="13393" y1="53125" x2="16071" y2="28125"/>
                        <a14:foregroundMark x1="16071" y1="28125" x2="30371" y2="17313"/>
                        <a14:foregroundMark x1="48224" y1="11028" x2="57143" y2="8929"/>
                        <a14:foregroundMark x1="38071" y1="13416" x2="39211" y2="13148"/>
                        <a14:foregroundMark x1="57143" y1="8929" x2="76786" y2="14286"/>
                        <a14:foregroundMark x1="76786" y1="14286" x2="87054" y2="25893"/>
                        <a14:foregroundMark x1="87054" y1="25893" x2="93304" y2="46875"/>
                        <a14:foregroundMark x1="60714" y1="47321" x2="2232" y2="73214"/>
                        <a14:foregroundMark x1="4018" y1="88839" x2="4018" y2="88839"/>
                        <a14:foregroundMark x1="50893" y1="89286" x2="50893" y2="89286"/>
                        <a14:foregroundMark x1="47768" y1="7589" x2="47768" y2="7589"/>
                        <a14:foregroundMark x1="50893" y1="30804" x2="50893" y2="30804"/>
                        <a14:foregroundMark x1="44643" y1="27679" x2="52679" y2="31696"/>
                        <a14:foregroundMark x1="55357" y1="19196" x2="62500" y2="30804"/>
                        <a14:foregroundMark x1="62500" y1="30804" x2="61161" y2="31250"/>
                        <a14:foregroundMark x1="43304" y1="41518" x2="62946" y2="36161"/>
                        <a14:backgroundMark x1="48661" y1="11607" x2="39732" y2="13839"/>
                        <a14:backgroundMark x1="39286" y1="14732" x2="31696" y2="1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459" y="6027840"/>
            <a:ext cx="790881" cy="79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26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317932-0B1F-207A-EF64-E527AE7E6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6D0493C-767D-0290-13EE-378CD1AC6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F04243A-D15A-CDB9-5F96-A288471B2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D75F1-7944-4205-AAC3-9EEACAC67991}" type="datetimeFigureOut">
              <a:rPr lang="nl-NL" smtClean="0"/>
              <a:t>7-4-2026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48A3E9B-0D86-84DF-87BB-1D4F6752F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3FA210C-FC28-45EB-0D9A-BD53E8D8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76B9-68E7-4A60-BAC4-F2DC95C7C8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4572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97F4DF-B920-7A02-F230-349664195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860324A-2EA2-93FA-3030-8F36442E84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CF169AB-4B62-662A-F289-3D73970072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62F214F-98CF-4B00-C857-FC46018FF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D75F1-7944-4205-AAC3-9EEACAC67991}" type="datetimeFigureOut">
              <a:rPr lang="nl-NL" smtClean="0"/>
              <a:t>7-4-2026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4B530EE-0EBB-A052-3676-DDBBE69CB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F956DC0-E3B4-8750-0786-CEDFB43A2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76B9-68E7-4A60-BAC4-F2DC95C7C8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372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8212B6-506B-7621-923B-D3CB227AA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CE33BCF-0B7A-D0A2-8D56-C5C0E49804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0C7232E-B39B-CFC9-E59A-13B4F55BC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C414135-6546-979E-6074-05DE8EAC63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7B9DBAD-A397-56B4-8197-A1B211C54A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C6387DE-FC5E-96CD-EFE8-03623232D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D75F1-7944-4205-AAC3-9EEACAC67991}" type="datetimeFigureOut">
              <a:rPr lang="nl-NL" smtClean="0"/>
              <a:t>7-4-2026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10D30FA-91B3-0990-8ADE-57B613874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4B1532C-DC2F-A429-8C2A-FB118D032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76B9-68E7-4A60-BAC4-F2DC95C7C8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3984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A83F3F-2B36-E4D0-9441-C07998F4E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D0B96B3-E9A3-4A07-28EF-84403B74A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D75F1-7944-4205-AAC3-9EEACAC67991}" type="datetimeFigureOut">
              <a:rPr lang="nl-NL" smtClean="0"/>
              <a:t>7-4-2026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9FA2A8E-FADB-7D01-7445-67A470618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B82FDD2-6027-4B2D-6755-E7C3D2BAF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76B9-68E7-4A60-BAC4-F2DC95C7C8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4813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F4ABA41-1FEA-A3B7-A168-D24D11DA5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D75F1-7944-4205-AAC3-9EEACAC67991}" type="datetimeFigureOut">
              <a:rPr lang="nl-NL" smtClean="0"/>
              <a:t>7-4-2026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76EFD1B-6F8B-6A44-5F2D-F962CB86F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B502D62-C888-BF51-2659-3893D710A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76B9-68E7-4A60-BAC4-F2DC95C7C8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1415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712372-6A28-8FB2-5132-FF48C80FA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CD31BE4-BA51-337C-9E84-F3CFA294E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1D34153-3F81-5DBF-29B0-9B762F2CC0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9604E6B-B2CC-BF57-8377-A8A5E3A36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D75F1-7944-4205-AAC3-9EEACAC67991}" type="datetimeFigureOut">
              <a:rPr lang="nl-NL" smtClean="0"/>
              <a:t>7-4-2026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77B5199-BB81-AE0E-5AAB-0D5CB0E94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14D2E5B-D6F9-04F3-020B-8A73A61D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76B9-68E7-4A60-BAC4-F2DC95C7C8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5925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648FA8-7DD9-3365-5DFD-2B9F2E3DF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EB8F7E8-8BEE-5BFF-C4A7-09B4A83FC0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24546A6-1067-3072-286B-71269D6607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A266693-C68D-163A-E5CA-54675B761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D75F1-7944-4205-AAC3-9EEACAC67991}" type="datetimeFigureOut">
              <a:rPr lang="nl-NL" smtClean="0"/>
              <a:t>7-4-2026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C8E80E5-7FFE-A0FC-50B3-5183A30D8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3C7A3EA-9549-75AF-3C5D-87954859B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76B9-68E7-4A60-BAC4-F2DC95C7C8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7115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7831292-C7A4-8517-D13F-413FD1269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EEC0DB7-DE93-FDD4-DB15-A867482049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F61C9F0-6B63-95BB-C029-850B579F6A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D75F1-7944-4205-AAC3-9EEACAC67991}" type="datetimeFigureOut">
              <a:rPr lang="nl-NL" smtClean="0"/>
              <a:t>7-4-2026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8E0D1BB-30C5-6192-9DA5-27466AD3C9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B2D43EF-A28F-89FD-65C8-EA254B555A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776B9-68E7-4A60-BAC4-F2DC95C7C8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4330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microsoft.com/office/2007/relationships/hdphoto" Target="../media/hdphoto7.wdp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9.png"/><Relationship Id="rId7" Type="http://schemas.openxmlformats.org/officeDocument/2006/relationships/image" Target="http://www.watersportnet.nl/Plaatjes/Verkeerstekens/Roeien.jpg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http://www.watersportnet.nl/Plaatjes/Verkeerstekens/Zeilen.jpg" TargetMode="External"/><Relationship Id="rId4" Type="http://schemas.openxmlformats.org/officeDocument/2006/relationships/image" Target="../media/image60.jpeg"/><Relationship Id="rId9" Type="http://schemas.openxmlformats.org/officeDocument/2006/relationships/image" Target="http://www.watersportnet.nl/Plaatjes/Verkeerstekens/richting.jpg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http://www.watersportnet.nl/Plaatjes/Verkeerstekens/BakHouden.jpg" TargetMode="External"/><Relationship Id="rId7" Type="http://schemas.openxmlformats.org/officeDocument/2006/relationships/image" Target="http://www.watersportnet.nl/Plaatjes/Verkeerstekens/Douane.jpg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11" Type="http://schemas.openxmlformats.org/officeDocument/2006/relationships/image" Target="../media/image67.png"/><Relationship Id="rId5" Type="http://schemas.openxmlformats.org/officeDocument/2006/relationships/image" Target="http://www.watersportnet.nl/Plaatjes/Verkeerstekens/StuurHouden.jpg" TargetMode="External"/><Relationship Id="rId10" Type="http://schemas.openxmlformats.org/officeDocument/2006/relationships/oleObject" Target="../embeddings/oleObject1.bin"/><Relationship Id="rId4" Type="http://schemas.openxmlformats.org/officeDocument/2006/relationships/image" Target="../media/image64.jpeg"/><Relationship Id="rId9" Type="http://schemas.openxmlformats.org/officeDocument/2006/relationships/image" Target="http://www.watersportnet.nl/Plaatjes/Verkeerstekens/Pont.jpg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http://www.watersportnet.nl/Plaatjes/Verkeerstekens/Boot.jpg" TargetMode="External"/><Relationship Id="rId7" Type="http://schemas.openxmlformats.org/officeDocument/2006/relationships/image" Target="http://www.watersportnet.nl/Plaatjes/Verkeerstekens/Anker2.jpg" TargetMode="Externa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11" Type="http://schemas.openxmlformats.org/officeDocument/2006/relationships/image" Target="http://www.watersportnet.nl/Plaatjes/Verkeerstekens/keren2.jpg" TargetMode="External"/><Relationship Id="rId5" Type="http://schemas.openxmlformats.org/officeDocument/2006/relationships/image" Target="http://www.watersportnet.nl/Plaatjes/Verkeerstekens/P2.jpg" TargetMode="External"/><Relationship Id="rId10" Type="http://schemas.openxmlformats.org/officeDocument/2006/relationships/image" Target="../media/image80.jpeg"/><Relationship Id="rId4" Type="http://schemas.openxmlformats.org/officeDocument/2006/relationships/image" Target="../media/image77.jpeg"/><Relationship Id="rId9" Type="http://schemas.openxmlformats.org/officeDocument/2006/relationships/image" Target="http://www.watersportnet.nl/Plaatjes/Verkeerstekens/Meren2.jpg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26B387-60C4-2662-D0EB-2BE14BB49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499" y="1122362"/>
            <a:ext cx="10837333" cy="2604253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6D21E95-5F7B-3B14-3DD8-0E6B744A35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 descr="Zomerkamp week 2 384">
            <a:extLst>
              <a:ext uri="{FF2B5EF4-FFF2-40B4-BE49-F238E27FC236}">
                <a16:creationId xmlns:a16="http://schemas.microsoft.com/office/drawing/2014/main" id="{7EA49FEB-065A-4932-928B-994518A627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0" b="1147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976703C7-CC2B-3A72-56BE-3B0A2F1F3D1A}"/>
              </a:ext>
            </a:extLst>
          </p:cNvPr>
          <p:cNvSpPr txBox="1">
            <a:spLocks/>
          </p:cNvSpPr>
          <p:nvPr/>
        </p:nvSpPr>
        <p:spPr>
          <a:xfrm>
            <a:off x="571499" y="487362"/>
            <a:ext cx="10837333" cy="26042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6F9AA29-36E2-C1D3-CDFC-194168CF423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2AF4E30-C83B-3B34-F9EF-BEA10F3086DC}"/>
              </a:ext>
            </a:extLst>
          </p:cNvPr>
          <p:cNvSpPr txBox="1"/>
          <p:nvPr/>
        </p:nvSpPr>
        <p:spPr>
          <a:xfrm>
            <a:off x="298449" y="737353"/>
            <a:ext cx="4965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Presentatie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339AA221-729D-4657-F232-C6D63CE8A8E6}"/>
              </a:ext>
            </a:extLst>
          </p:cNvPr>
          <p:cNvSpPr txBox="1"/>
          <p:nvPr/>
        </p:nvSpPr>
        <p:spPr>
          <a:xfrm>
            <a:off x="8185149" y="5768223"/>
            <a:ext cx="49657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Door jullie HI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7975EED1-C47A-9F84-EEBE-29987A5284B9}"/>
              </a:ext>
            </a:extLst>
          </p:cNvPr>
          <p:cNvSpPr txBox="1"/>
          <p:nvPr/>
        </p:nvSpPr>
        <p:spPr>
          <a:xfrm>
            <a:off x="273052" y="1722118"/>
            <a:ext cx="6654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l-NL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Roeien </a:t>
            </a:r>
            <a:r>
              <a:rPr kumimoji="0" lang="nl-NL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nl-NL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&amp; </a:t>
            </a:r>
            <a:r>
              <a:rPr kumimoji="0" lang="nl-NL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lang="nl-NL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865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53E019-E995-7202-8A64-CF38A3483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Roeien in theorie, Commando’s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209CB29-E5BB-247E-EFC0-F8235D7C5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30350"/>
            <a:ext cx="10515600" cy="4351338"/>
          </a:xfrm>
        </p:spPr>
        <p:txBody>
          <a:bodyPr/>
          <a:lstStyle/>
          <a:p>
            <a:r>
              <a:rPr lang="nl-NL" sz="2200" dirty="0"/>
              <a:t>Om te gaan roeien, zeg:</a:t>
            </a:r>
            <a:br>
              <a:rPr lang="nl-NL" sz="2200" dirty="0"/>
            </a:br>
            <a:r>
              <a:rPr lang="nl-NL" sz="2200" b="1" dirty="0"/>
              <a:t>‘’</a:t>
            </a:r>
            <a:r>
              <a:rPr lang="nl-NL" sz="2200" b="1" dirty="0">
                <a:solidFill>
                  <a:srgbClr val="FFC000"/>
                </a:solidFill>
              </a:rPr>
              <a:t>Klaarmaken om te roeien!</a:t>
            </a:r>
            <a:r>
              <a:rPr lang="nl-NL" sz="2200" b="1" dirty="0"/>
              <a:t>’’</a:t>
            </a:r>
          </a:p>
          <a:p>
            <a:pPr lvl="1"/>
            <a:r>
              <a:rPr lang="nl-NL" sz="1800" dirty="0"/>
              <a:t>De roeiers pakken een dol, en gaan zitten op hun plek.</a:t>
            </a:r>
          </a:p>
          <a:p>
            <a:endParaRPr lang="nl-NL" sz="2200" dirty="0"/>
          </a:p>
          <a:p>
            <a:r>
              <a:rPr lang="nl-NL" sz="2200" b="1" dirty="0"/>
              <a:t>‘’</a:t>
            </a:r>
            <a:r>
              <a:rPr lang="nl-NL" sz="2200" b="1" dirty="0">
                <a:solidFill>
                  <a:srgbClr val="FFC000"/>
                </a:solidFill>
              </a:rPr>
              <a:t>Dollen in</a:t>
            </a:r>
            <a:r>
              <a:rPr lang="nl-NL" sz="2200" b="1" dirty="0"/>
              <a:t>’’ </a:t>
            </a:r>
            <a:r>
              <a:rPr lang="nl-NL" sz="2200" dirty="0"/>
              <a:t>betekent dat de dollen in de </a:t>
            </a:r>
            <a:r>
              <a:rPr lang="nl-NL" sz="2200" dirty="0" err="1"/>
              <a:t>dolpot</a:t>
            </a:r>
            <a:r>
              <a:rPr lang="nl-NL" sz="2200" dirty="0"/>
              <a:t> mogen.</a:t>
            </a:r>
          </a:p>
          <a:p>
            <a:endParaRPr lang="nl-NL" sz="2200" dirty="0"/>
          </a:p>
          <a:p>
            <a:r>
              <a:rPr lang="nl-NL" sz="2200" b="1" dirty="0"/>
              <a:t>‘’</a:t>
            </a:r>
            <a:r>
              <a:rPr lang="nl-NL" sz="2200" b="1" dirty="0">
                <a:solidFill>
                  <a:srgbClr val="FFC000"/>
                </a:solidFill>
              </a:rPr>
              <a:t>Riemen toe</a:t>
            </a:r>
            <a:r>
              <a:rPr lang="nl-NL" sz="2200" b="1" dirty="0"/>
              <a:t>’’ </a:t>
            </a:r>
            <a:r>
              <a:rPr lang="nl-NL" sz="2200" dirty="0"/>
              <a:t>betekent dat de riemen rustig in de dollen gelegd mogen worden.</a:t>
            </a:r>
          </a:p>
          <a:p>
            <a:r>
              <a:rPr lang="nl-NL" sz="2200" dirty="0"/>
              <a:t>Nu iedereen klaar zit, kan er geroeid worden!</a:t>
            </a:r>
          </a:p>
          <a:p>
            <a:endParaRPr lang="nl-NL" sz="2200" dirty="0"/>
          </a:p>
          <a:p>
            <a:endParaRPr lang="nl-NL" dirty="0"/>
          </a:p>
        </p:txBody>
      </p:sp>
      <p:pic>
        <p:nvPicPr>
          <p:cNvPr id="9218" name="Picture 2" descr="Roeidol Verzinkt | De Rie Masten">
            <a:extLst>
              <a:ext uri="{FF2B5EF4-FFF2-40B4-BE49-F238E27FC236}">
                <a16:creationId xmlns:a16="http://schemas.microsoft.com/office/drawing/2014/main" id="{56BEEB05-F677-A456-3A57-1DA365BE9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562" y="440770"/>
            <a:ext cx="24003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DDB3A66-F26C-823D-BD5A-E7C2EF91B2AA}"/>
              </a:ext>
            </a:extLst>
          </p:cNvPr>
          <p:cNvSpPr txBox="1"/>
          <p:nvPr/>
        </p:nvSpPr>
        <p:spPr>
          <a:xfrm>
            <a:off x="9191625" y="2891870"/>
            <a:ext cx="2162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De Roeidol (Dol)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B90BCB5-58F7-FAB5-FD78-906C25DF3F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32" t="24641" r="14195" b="13170"/>
          <a:stretch/>
        </p:blipFill>
        <p:spPr>
          <a:xfrm>
            <a:off x="7315604" y="4811106"/>
            <a:ext cx="3923896" cy="1832406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B9DFD248-FBD7-6897-0497-405751419602}"/>
              </a:ext>
            </a:extLst>
          </p:cNvPr>
          <p:cNvSpPr txBox="1"/>
          <p:nvPr/>
        </p:nvSpPr>
        <p:spPr>
          <a:xfrm>
            <a:off x="609600" y="5000625"/>
            <a:ext cx="631507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Tijdens het roeien hou je het blad van de riem haaks op het water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2593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E8D8A1-7EF3-FD8B-923C-BACDAEF18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Roeien in theorie, een commando uitvoeren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A7BEA8-52C0-5BC6-72D5-947E68E79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57797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nl-NL" sz="2200" dirty="0"/>
              <a:t>Een commando bestaat uit:</a:t>
            </a:r>
          </a:p>
          <a:p>
            <a:endParaRPr lang="nl-NL" sz="2200" dirty="0"/>
          </a:p>
          <a:p>
            <a:r>
              <a:rPr lang="nl-NL" sz="2200" dirty="0"/>
              <a:t>1. </a:t>
            </a:r>
            <a:r>
              <a:rPr lang="nl-NL" sz="2200" b="1" dirty="0"/>
              <a:t>‘’</a:t>
            </a:r>
            <a:r>
              <a:rPr lang="nl-NL" sz="2200" b="1" dirty="0">
                <a:solidFill>
                  <a:srgbClr val="FFC000"/>
                </a:solidFill>
              </a:rPr>
              <a:t>Op riemen!</a:t>
            </a:r>
            <a:r>
              <a:rPr lang="nl-NL" sz="2200" b="1" dirty="0"/>
              <a:t>’’</a:t>
            </a:r>
          </a:p>
          <a:p>
            <a:pPr lvl="1"/>
            <a:r>
              <a:rPr lang="nl-NL" sz="1800" dirty="0"/>
              <a:t>Dit betekent dat alle roeiers hun riemen uit het water houden. Het vorige commando is dan voorbij.</a:t>
            </a:r>
          </a:p>
          <a:p>
            <a:pPr marL="457200" lvl="1" indent="0">
              <a:buNone/>
            </a:pPr>
            <a:endParaRPr lang="nl-NL" sz="1800" dirty="0"/>
          </a:p>
          <a:p>
            <a:pPr marL="285750" lvl="1" indent="-285750"/>
            <a:r>
              <a:rPr lang="nl-NL" sz="2200" dirty="0"/>
              <a:t>2. Geef aan </a:t>
            </a:r>
            <a:r>
              <a:rPr lang="nl-NL" sz="2200" dirty="0">
                <a:solidFill>
                  <a:srgbClr val="FFC000"/>
                </a:solidFill>
              </a:rPr>
              <a:t>welk boord </a:t>
            </a:r>
            <a:r>
              <a:rPr lang="nl-NL" sz="2200" dirty="0"/>
              <a:t>de opdracht moet uitvoeren. </a:t>
            </a:r>
          </a:p>
          <a:p>
            <a:pPr marL="742950" lvl="2" indent="-285750"/>
            <a:r>
              <a:rPr lang="nl-NL" sz="1800" dirty="0"/>
              <a:t>Dus: ‘’Beide boorden’’, ‘’Bakboord’’, of ‘’Stuurboord’’</a:t>
            </a:r>
          </a:p>
          <a:p>
            <a:pPr marL="742950" lvl="2" indent="-285750"/>
            <a:endParaRPr lang="nl-NL" sz="1800" dirty="0"/>
          </a:p>
          <a:p>
            <a:pPr marL="285750" lvl="2" indent="-285750"/>
            <a:r>
              <a:rPr lang="nl-NL" sz="2200" dirty="0"/>
              <a:t>3. Vertel de opdracht</a:t>
            </a:r>
          </a:p>
          <a:p>
            <a:pPr marL="742950" lvl="3" indent="-285750"/>
            <a:r>
              <a:rPr lang="nl-NL" sz="2000" dirty="0"/>
              <a:t>Dit kan zijn: halen, strijken, afstoppen, omzetten, riemen op, riemen geroeid… </a:t>
            </a:r>
            <a:br>
              <a:rPr lang="nl-NL" sz="2000" dirty="0"/>
            </a:br>
            <a:r>
              <a:rPr lang="nl-NL" sz="2000" dirty="0"/>
              <a:t>Keuze genoeg dus!</a:t>
            </a:r>
          </a:p>
          <a:p>
            <a:pPr marL="742950" lvl="3" indent="-285750"/>
            <a:endParaRPr lang="nl-NL" sz="2000" dirty="0"/>
          </a:p>
          <a:p>
            <a:pPr marL="342900" lvl="3" indent="-342900"/>
            <a:r>
              <a:rPr lang="nl-NL" sz="2200" dirty="0"/>
              <a:t>4. Geef het tempo aan: ‘’Ge-</a:t>
            </a:r>
            <a:r>
              <a:rPr lang="nl-NL" sz="2200" dirty="0" err="1"/>
              <a:t>liiiiijjjjk</a:t>
            </a:r>
            <a:r>
              <a:rPr lang="nl-NL" sz="2200" dirty="0"/>
              <a:t>, Ge-</a:t>
            </a:r>
            <a:r>
              <a:rPr lang="nl-NL" sz="2200" dirty="0" err="1"/>
              <a:t>liiiiijjjjk</a:t>
            </a:r>
            <a:r>
              <a:rPr lang="nl-NL" sz="2200" dirty="0"/>
              <a:t>’’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880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9F8AF6-70F6-534B-6CAF-161E2CE60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327025"/>
            <a:ext cx="11353800" cy="1325563"/>
          </a:xfrm>
        </p:spPr>
        <p:txBody>
          <a:bodyPr/>
          <a:lstStyle/>
          <a:p>
            <a:r>
              <a:rPr lang="nl-NL" dirty="0"/>
              <a:t>Roeien in theorie, de verschillende commando’s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21E23A-FE0D-946D-F617-8D3C67853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2588"/>
            <a:ext cx="10515600" cy="4351338"/>
          </a:xfrm>
        </p:spPr>
        <p:txBody>
          <a:bodyPr/>
          <a:lstStyle/>
          <a:p>
            <a:r>
              <a:rPr lang="nl-NL" b="1" dirty="0">
                <a:solidFill>
                  <a:srgbClr val="FFC000"/>
                </a:solidFill>
              </a:rPr>
              <a:t>Halen</a:t>
            </a:r>
            <a:r>
              <a:rPr lang="nl-NL" dirty="0"/>
              <a:t> = ‘gewoon’ roeien. Zo komen we vooruit!</a:t>
            </a:r>
          </a:p>
          <a:p>
            <a:r>
              <a:rPr lang="nl-NL" b="1" dirty="0">
                <a:solidFill>
                  <a:srgbClr val="FFC000"/>
                </a:solidFill>
              </a:rPr>
              <a:t>Strijken</a:t>
            </a:r>
            <a:r>
              <a:rPr lang="nl-NL" dirty="0"/>
              <a:t> = ‘andersom’ roeien. Zo kunnen we achteruit!</a:t>
            </a:r>
          </a:p>
          <a:p>
            <a:endParaRPr lang="nl-NL" dirty="0"/>
          </a:p>
          <a:p>
            <a:r>
              <a:rPr lang="nl-NL" b="1" dirty="0">
                <a:solidFill>
                  <a:srgbClr val="FFC000"/>
                </a:solidFill>
              </a:rPr>
              <a:t>Afstoppen</a:t>
            </a:r>
            <a:r>
              <a:rPr lang="nl-NL" dirty="0"/>
              <a:t> = afremmen. Dit doen we door de riemen in het water te houden.</a:t>
            </a:r>
          </a:p>
          <a:p>
            <a:endParaRPr lang="nl-NL" dirty="0"/>
          </a:p>
          <a:p>
            <a:r>
              <a:rPr lang="nl-NL" b="1" dirty="0">
                <a:solidFill>
                  <a:srgbClr val="FFC000"/>
                </a:solidFill>
              </a:rPr>
              <a:t>Omzetten</a:t>
            </a:r>
            <a:r>
              <a:rPr lang="nl-NL" dirty="0"/>
              <a:t> = alle roeiers gaan andersom zitten, zodat ze nu de andere kant op kijken. Bijvoorbeeld: als we met de spiegel (=de achterkant) willen aanleggen!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3772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1B1207-D2E9-E54F-9761-6DCA24C8A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Roeien in theorie, een voorbeeld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DAA43C-4F18-A048-1C30-C4931676D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50" y="1606550"/>
            <a:ext cx="10515600" cy="4351338"/>
          </a:xfrm>
        </p:spPr>
        <p:txBody>
          <a:bodyPr/>
          <a:lstStyle/>
          <a:p>
            <a:r>
              <a:rPr lang="nl-NL" sz="2400" dirty="0"/>
              <a:t>Bijvoorbeeld, wij willen een </a:t>
            </a:r>
            <a:r>
              <a:rPr lang="nl-NL" sz="2400" b="1" i="1" u="sng" dirty="0">
                <a:solidFill>
                  <a:srgbClr val="FFC000"/>
                </a:solidFill>
              </a:rPr>
              <a:t>snelle</a:t>
            </a:r>
            <a:r>
              <a:rPr lang="nl-NL" sz="2400" dirty="0"/>
              <a:t> bocht naar stuurboord maken!</a:t>
            </a:r>
          </a:p>
          <a:p>
            <a:r>
              <a:rPr lang="nl-NL" sz="2400" dirty="0"/>
              <a:t>1. ‘’Op riemen!’’ </a:t>
            </a:r>
          </a:p>
          <a:p>
            <a:r>
              <a:rPr lang="nl-NL" sz="2400" dirty="0"/>
              <a:t>2. ‘’Bakboord haalt, stuurboord strijkt.’’</a:t>
            </a:r>
          </a:p>
          <a:p>
            <a:r>
              <a:rPr lang="nl-NL" sz="2400" dirty="0"/>
              <a:t>3. ‘’</a:t>
            </a:r>
            <a:r>
              <a:rPr lang="nl-NL" sz="2400" dirty="0" err="1"/>
              <a:t>Ge-lijk</a:t>
            </a:r>
            <a:r>
              <a:rPr lang="nl-NL" sz="2400" dirty="0"/>
              <a:t>!’’</a:t>
            </a:r>
          </a:p>
          <a:p>
            <a:endParaRPr lang="nl-NL" sz="2400" dirty="0"/>
          </a:p>
          <a:p>
            <a:r>
              <a:rPr lang="nl-NL" sz="2400" dirty="0"/>
              <a:t>En als je de bocht hebt gemaakt, dan stop je de opdracht:</a:t>
            </a:r>
          </a:p>
          <a:p>
            <a:r>
              <a:rPr lang="nl-NL" sz="2400" dirty="0"/>
              <a:t>‘’Op riemen!’’</a:t>
            </a:r>
          </a:p>
          <a:p>
            <a:endParaRPr lang="nl-NL" dirty="0"/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76F88D54-79EC-3B58-E7EE-09292503C765}"/>
              </a:ext>
            </a:extLst>
          </p:cNvPr>
          <p:cNvGrpSpPr/>
          <p:nvPr/>
        </p:nvGrpSpPr>
        <p:grpSpPr>
          <a:xfrm>
            <a:off x="8245610" y="2691846"/>
            <a:ext cx="2979672" cy="3266042"/>
            <a:chOff x="8834967" y="2126556"/>
            <a:chExt cx="2433233" cy="2774196"/>
          </a:xfrm>
        </p:grpSpPr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8EDE62EB-67B5-840C-98DA-9DBE4A6D9A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83" t="38186" r="58559" b="21342"/>
            <a:stretch/>
          </p:blipFill>
          <p:spPr>
            <a:xfrm>
              <a:off x="8834967" y="2126556"/>
              <a:ext cx="2433233" cy="2774196"/>
            </a:xfrm>
            <a:prstGeom prst="rect">
              <a:avLst/>
            </a:prstGeom>
          </p:spPr>
        </p:pic>
        <p:cxnSp>
          <p:nvCxnSpPr>
            <p:cNvPr id="7" name="Verbindingslijn: gekromd 6">
              <a:extLst>
                <a:ext uri="{FF2B5EF4-FFF2-40B4-BE49-F238E27FC236}">
                  <a16:creationId xmlns:a16="http://schemas.microsoft.com/office/drawing/2014/main" id="{CCDA273D-4EB6-E35D-F8D6-9D5D9A1C59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83485" y="2991173"/>
              <a:ext cx="783596" cy="612184"/>
            </a:xfrm>
            <a:prstGeom prst="curvedConnector3">
              <a:avLst>
                <a:gd name="adj1" fmla="val 2532"/>
              </a:avLst>
            </a:prstGeom>
            <a:ln w="285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5869F158-4C75-D9BA-EB2F-145CD17389EA}"/>
                </a:ext>
              </a:extLst>
            </p:cNvPr>
            <p:cNvSpPr/>
            <p:nvPr/>
          </p:nvSpPr>
          <p:spPr>
            <a:xfrm>
              <a:off x="10474969" y="2126556"/>
              <a:ext cx="768096" cy="234141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793F3169-6DDB-B1E8-5C1C-D19277DB7A50}"/>
                </a:ext>
              </a:extLst>
            </p:cNvPr>
            <p:cNvSpPr/>
            <p:nvPr/>
          </p:nvSpPr>
          <p:spPr>
            <a:xfrm>
              <a:off x="9518074" y="3429000"/>
              <a:ext cx="166254" cy="46042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1F1D7B4A-897C-F230-25CD-5F4728A2F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83" t="61046" r="71989" b="24878"/>
            <a:stretch>
              <a:fillRect/>
            </a:stretch>
          </p:blipFill>
          <p:spPr>
            <a:xfrm rot="5400000">
              <a:off x="10362684" y="2454491"/>
              <a:ext cx="795911" cy="964849"/>
            </a:xfrm>
            <a:prstGeom prst="rect">
              <a:avLst/>
            </a:prstGeom>
          </p:spPr>
        </p:pic>
      </p:grpSp>
      <p:grpSp>
        <p:nvGrpSpPr>
          <p:cNvPr id="5" name="Groep 4">
            <a:extLst>
              <a:ext uri="{FF2B5EF4-FFF2-40B4-BE49-F238E27FC236}">
                <a16:creationId xmlns:a16="http://schemas.microsoft.com/office/drawing/2014/main" id="{E80AC248-8207-EFE3-3FDF-76B8DA82B4EE}"/>
              </a:ext>
            </a:extLst>
          </p:cNvPr>
          <p:cNvGrpSpPr/>
          <p:nvPr/>
        </p:nvGrpSpPr>
        <p:grpSpPr>
          <a:xfrm>
            <a:off x="8245610" y="2673728"/>
            <a:ext cx="2979672" cy="3266042"/>
            <a:chOff x="8834967" y="2126556"/>
            <a:chExt cx="2433233" cy="2774196"/>
          </a:xfrm>
        </p:grpSpPr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6A899638-6736-26C9-6867-342869ECB4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83" t="38186" r="58559" b="21342"/>
            <a:stretch/>
          </p:blipFill>
          <p:spPr>
            <a:xfrm>
              <a:off x="8834967" y="2126556"/>
              <a:ext cx="2433233" cy="2774196"/>
            </a:xfrm>
            <a:prstGeom prst="rect">
              <a:avLst/>
            </a:prstGeom>
          </p:spPr>
        </p:pic>
        <p:cxnSp>
          <p:nvCxnSpPr>
            <p:cNvPr id="12" name="Verbindingslijn: gekromd 11">
              <a:extLst>
                <a:ext uri="{FF2B5EF4-FFF2-40B4-BE49-F238E27FC236}">
                  <a16:creationId xmlns:a16="http://schemas.microsoft.com/office/drawing/2014/main" id="{CB2898D5-10AA-16D3-956A-FB11537A36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83485" y="2991173"/>
              <a:ext cx="783596" cy="612184"/>
            </a:xfrm>
            <a:prstGeom prst="curvedConnector3">
              <a:avLst>
                <a:gd name="adj1" fmla="val 2532"/>
              </a:avLst>
            </a:prstGeom>
            <a:ln w="285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63348641-60A1-9F26-258B-B2FD4A42348D}"/>
                </a:ext>
              </a:extLst>
            </p:cNvPr>
            <p:cNvSpPr/>
            <p:nvPr/>
          </p:nvSpPr>
          <p:spPr>
            <a:xfrm>
              <a:off x="10474969" y="2126556"/>
              <a:ext cx="768096" cy="234141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84C3DB8-6204-83BE-5C77-34EDCC913ED4}"/>
                </a:ext>
              </a:extLst>
            </p:cNvPr>
            <p:cNvSpPr/>
            <p:nvPr/>
          </p:nvSpPr>
          <p:spPr>
            <a:xfrm>
              <a:off x="9518074" y="3429000"/>
              <a:ext cx="166254" cy="46042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4EA2731B-A328-E0FD-EEBA-F554F8BA0E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83" t="61046" r="71989" b="24878"/>
            <a:stretch>
              <a:fillRect/>
            </a:stretch>
          </p:blipFill>
          <p:spPr>
            <a:xfrm rot="5400000">
              <a:off x="10362684" y="2454491"/>
              <a:ext cx="795911" cy="9648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509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B7D857-FD70-7349-54FC-9AA28FDAB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Roeien in theorie, met de punt aanleggen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CBED626-3DE7-06D8-29DD-509249BC8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163050" cy="4351338"/>
          </a:xfrm>
        </p:spPr>
        <p:txBody>
          <a:bodyPr/>
          <a:lstStyle/>
          <a:p>
            <a:pPr marL="0" indent="0">
              <a:buNone/>
            </a:pPr>
            <a:r>
              <a:rPr lang="nl-NL" sz="2400" dirty="0"/>
              <a:t>Het doel is om rustig aan te komen met de punt bij de kade!</a:t>
            </a:r>
            <a:endParaRPr lang="nl-NL" dirty="0"/>
          </a:p>
          <a:p>
            <a:pPr marL="0" indent="0">
              <a:buNone/>
            </a:pPr>
            <a:r>
              <a:rPr lang="nl-NL" sz="2200" dirty="0"/>
              <a:t>Uitvoering:</a:t>
            </a:r>
          </a:p>
          <a:p>
            <a:r>
              <a:rPr lang="nl-NL" sz="2200" dirty="0"/>
              <a:t>1. ‘’Op riemen!’’</a:t>
            </a:r>
          </a:p>
          <a:p>
            <a:r>
              <a:rPr lang="nl-NL" sz="2200" dirty="0"/>
              <a:t>2. ‘’Beide boorden </a:t>
            </a:r>
            <a:r>
              <a:rPr lang="nl-NL" sz="2200" b="1" u="sng" dirty="0">
                <a:solidFill>
                  <a:srgbClr val="FFC000"/>
                </a:solidFill>
              </a:rPr>
              <a:t>stoppen af</a:t>
            </a:r>
            <a:r>
              <a:rPr lang="nl-NL" sz="2200" dirty="0"/>
              <a:t>!’’</a:t>
            </a:r>
          </a:p>
          <a:p>
            <a:pPr lvl="1"/>
            <a:r>
              <a:rPr lang="nl-NL" sz="1800" dirty="0"/>
              <a:t>Je hoeft hierbij geen gelijk te zeggen, de riemen </a:t>
            </a:r>
          </a:p>
          <a:p>
            <a:pPr marL="457200" lvl="1" indent="0">
              <a:buNone/>
            </a:pPr>
            <a:r>
              <a:rPr lang="nl-NL" sz="1800" dirty="0"/>
              <a:t>    worden namelijk stilgehouden.</a:t>
            </a:r>
          </a:p>
          <a:p>
            <a:pPr marL="285750" lvl="1" indent="-285750"/>
            <a:r>
              <a:rPr lang="nl-NL" sz="2200" dirty="0"/>
              <a:t>3. ‘’Pikhaak voor!’’ </a:t>
            </a:r>
          </a:p>
          <a:p>
            <a:pPr marL="742950" lvl="2" indent="-285750"/>
            <a:r>
              <a:rPr lang="nl-NL" sz="1800" dirty="0"/>
              <a:t>Deze persoon stapt met het voorland af en stopt de vlet eventueel af.</a:t>
            </a:r>
          </a:p>
          <a:p>
            <a:pPr marL="0" lvl="1" indent="0">
              <a:buNone/>
            </a:pPr>
            <a:endParaRPr lang="nl-NL" sz="2200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D2BA748-3C1A-68AC-C6CD-D7C346FFCF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83" t="38186" r="58559" b="27266"/>
          <a:stretch>
            <a:fillRect/>
          </a:stretch>
        </p:blipFill>
        <p:spPr>
          <a:xfrm>
            <a:off x="8850463" y="2041902"/>
            <a:ext cx="2433233" cy="236817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3FB794D-D650-1341-2C2A-B7163F96A0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83" t="57913" r="71099" b="24878"/>
          <a:stretch/>
        </p:blipFill>
        <p:spPr>
          <a:xfrm rot="5400000">
            <a:off x="7825742" y="2582966"/>
            <a:ext cx="904427" cy="117957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FC11582C-80C5-BF91-2C08-D179ACAF6B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83" t="61781" r="71099" b="24878"/>
          <a:stretch/>
        </p:blipFill>
        <p:spPr>
          <a:xfrm rot="5400000">
            <a:off x="9668231" y="2715554"/>
            <a:ext cx="904427" cy="914400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619C8A1B-7177-F487-30C7-35616781864A}"/>
              </a:ext>
            </a:extLst>
          </p:cNvPr>
          <p:cNvSpPr/>
          <p:nvPr/>
        </p:nvSpPr>
        <p:spPr>
          <a:xfrm>
            <a:off x="8957193" y="3535611"/>
            <a:ext cx="1179577" cy="874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5BC54B4C-97D1-4498-79D4-FD9B308C8FB8}"/>
              </a:ext>
            </a:extLst>
          </p:cNvPr>
          <p:cNvCxnSpPr>
            <a:stCxn id="9" idx="1"/>
          </p:cNvCxnSpPr>
          <p:nvPr/>
        </p:nvCxnSpPr>
        <p:spPr>
          <a:xfrm flipV="1">
            <a:off x="8850463" y="3219450"/>
            <a:ext cx="812781" cy="653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055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D524A7-E60B-D8E2-D0B5-39AE05B70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82300" cy="1325563"/>
          </a:xfrm>
        </p:spPr>
        <p:txBody>
          <a:bodyPr/>
          <a:lstStyle/>
          <a:p>
            <a:r>
              <a:rPr lang="nl-NL" dirty="0"/>
              <a:t>Roeien in theorie, met de spiegel aanleggen </a:t>
            </a:r>
            <a:r>
              <a:rPr lang="nl-NL" dirty="0">
                <a:solidFill>
                  <a:srgbClr val="00B050"/>
                </a:solidFill>
              </a:rPr>
              <a:t>R2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213534-4457-9E96-0FC9-05CDB50640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sz="2200" dirty="0"/>
              <a:t>Doel: kom aan met de spiegel (achterkant) van de vlet bij de kade</a:t>
            </a:r>
          </a:p>
          <a:p>
            <a:pPr marL="0" indent="0">
              <a:buNone/>
            </a:pPr>
            <a:r>
              <a:rPr lang="nl-NL" sz="2200" dirty="0"/>
              <a:t>Uitvoering:</a:t>
            </a:r>
          </a:p>
          <a:p>
            <a:r>
              <a:rPr lang="nl-NL" sz="2200" dirty="0"/>
              <a:t>Draai eerst zo dat je recht voor de kade ligt.</a:t>
            </a:r>
          </a:p>
          <a:p>
            <a:r>
              <a:rPr lang="nl-NL" sz="2200" dirty="0"/>
              <a:t>1. ‘’Op riemen’’</a:t>
            </a:r>
          </a:p>
          <a:p>
            <a:r>
              <a:rPr lang="nl-NL" sz="2200" dirty="0"/>
              <a:t>2. ‘’Beide boorden </a:t>
            </a:r>
            <a:r>
              <a:rPr lang="nl-NL" sz="2200" b="1" u="sng" dirty="0">
                <a:solidFill>
                  <a:srgbClr val="FFC000"/>
                </a:solidFill>
              </a:rPr>
              <a:t>zetten om</a:t>
            </a:r>
            <a:r>
              <a:rPr lang="nl-NL" sz="2200" dirty="0"/>
              <a:t>!’’</a:t>
            </a:r>
          </a:p>
          <a:p>
            <a:pPr lvl="1"/>
            <a:r>
              <a:rPr lang="nl-NL" sz="1800" dirty="0"/>
              <a:t>Omzetten betekent dat de roeiers omdraaien, </a:t>
            </a:r>
            <a:br>
              <a:rPr lang="nl-NL" sz="1800" dirty="0"/>
            </a:br>
            <a:r>
              <a:rPr lang="nl-NL" sz="1800" dirty="0"/>
              <a:t>zodat ze naar voren kijken, in plaats van naar achteren.</a:t>
            </a:r>
          </a:p>
          <a:p>
            <a:pPr marL="285750" lvl="1" indent="-285750"/>
            <a:r>
              <a:rPr lang="nl-NL" sz="2200" dirty="0"/>
              <a:t>3. ‘’Beide boorden halen’’ ‘’</a:t>
            </a:r>
            <a:r>
              <a:rPr lang="nl-NL" sz="2200" dirty="0" err="1"/>
              <a:t>Ge-lijk</a:t>
            </a:r>
            <a:r>
              <a:rPr lang="nl-NL" sz="2200" dirty="0"/>
              <a:t>’’</a:t>
            </a:r>
          </a:p>
          <a:p>
            <a:pPr marL="742950" lvl="2" indent="-285750"/>
            <a:r>
              <a:rPr lang="nl-NL" sz="1800" dirty="0"/>
              <a:t>Let op: de vlet gaat nu achteruit!</a:t>
            </a:r>
          </a:p>
          <a:p>
            <a:pPr marL="285750" lvl="1" indent="-285750"/>
            <a:r>
              <a:rPr lang="nl-NL" sz="2200" dirty="0"/>
              <a:t>4. ‘’Op riemen: beide boorden stoppen af’’</a:t>
            </a:r>
          </a:p>
          <a:p>
            <a:pPr marL="285750" lvl="1" indent="-285750"/>
            <a:r>
              <a:rPr lang="nl-NL" sz="2200" dirty="0"/>
              <a:t>5. ‘’Pikhaak </a:t>
            </a:r>
            <a:r>
              <a:rPr lang="nl-NL" sz="2200" u="sng" dirty="0">
                <a:solidFill>
                  <a:srgbClr val="FFC000"/>
                </a:solidFill>
              </a:rPr>
              <a:t>achter</a:t>
            </a:r>
            <a:r>
              <a:rPr lang="nl-NL" sz="2200" dirty="0"/>
              <a:t>!’’</a:t>
            </a:r>
          </a:p>
          <a:p>
            <a:pPr marL="285750" lvl="1" indent="-285750"/>
            <a:r>
              <a:rPr lang="nl-NL" sz="2200" dirty="0"/>
              <a:t>6. ‘’Op riemen!’’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9BDA3AF-9FA1-FAD7-7085-6689906190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83" t="38186" r="58559" b="21342"/>
          <a:stretch/>
        </p:blipFill>
        <p:spPr>
          <a:xfrm>
            <a:off x="8868540" y="2041902"/>
            <a:ext cx="2433233" cy="2774196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14EE770D-E01A-10FD-D679-86F5E056CE62}"/>
              </a:ext>
            </a:extLst>
          </p:cNvPr>
          <p:cNvSpPr/>
          <p:nvPr/>
        </p:nvSpPr>
        <p:spPr>
          <a:xfrm>
            <a:off x="8899671" y="3624968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C1C5A9B-195E-3F23-C4CA-8392C845E6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83" t="61781" r="71099" b="24878"/>
          <a:stretch/>
        </p:blipFill>
        <p:spPr>
          <a:xfrm rot="16200000">
            <a:off x="9668231" y="2715554"/>
            <a:ext cx="904427" cy="914400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E6AA05C8-5E56-C7F5-9354-3E2F65B60A95}"/>
              </a:ext>
            </a:extLst>
          </p:cNvPr>
          <p:cNvSpPr/>
          <p:nvPr/>
        </p:nvSpPr>
        <p:spPr>
          <a:xfrm>
            <a:off x="10379270" y="3384392"/>
            <a:ext cx="198375" cy="19596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9F26947-326C-661E-2E14-656B7A7206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83" t="57913" r="71099" b="24878"/>
          <a:stretch/>
        </p:blipFill>
        <p:spPr>
          <a:xfrm rot="20371964">
            <a:off x="9072553" y="3372006"/>
            <a:ext cx="904427" cy="1179576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B66BCA3E-3C24-AF8A-1DCB-65BE74B2490A}"/>
              </a:ext>
            </a:extLst>
          </p:cNvPr>
          <p:cNvSpPr/>
          <p:nvPr/>
        </p:nvSpPr>
        <p:spPr>
          <a:xfrm>
            <a:off x="9615696" y="3402827"/>
            <a:ext cx="198375" cy="19596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7ABE3229-88A3-97BA-8D43-0C6D4965210F}"/>
              </a:ext>
            </a:extLst>
          </p:cNvPr>
          <p:cNvSpPr/>
          <p:nvPr/>
        </p:nvSpPr>
        <p:spPr>
          <a:xfrm>
            <a:off x="9584917" y="2711737"/>
            <a:ext cx="198375" cy="19596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2" name="Verbindingslijn: gekromd 11">
            <a:extLst>
              <a:ext uri="{FF2B5EF4-FFF2-40B4-BE49-F238E27FC236}">
                <a16:creationId xmlns:a16="http://schemas.microsoft.com/office/drawing/2014/main" id="{3900FEA5-180C-87B1-476F-4798B5804BDA}"/>
              </a:ext>
            </a:extLst>
          </p:cNvPr>
          <p:cNvCxnSpPr>
            <a:cxnSpLocks/>
          </p:cNvCxnSpPr>
          <p:nvPr/>
        </p:nvCxnSpPr>
        <p:spPr>
          <a:xfrm rot="10800000">
            <a:off x="8894868" y="3270747"/>
            <a:ext cx="496227" cy="328050"/>
          </a:xfrm>
          <a:prstGeom prst="curvedConnector3">
            <a:avLst>
              <a:gd name="adj1" fmla="val 276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ep 12">
            <a:extLst>
              <a:ext uri="{FF2B5EF4-FFF2-40B4-BE49-F238E27FC236}">
                <a16:creationId xmlns:a16="http://schemas.microsoft.com/office/drawing/2014/main" id="{AA1B1210-1A6B-25F5-1164-AAA3921C827B}"/>
              </a:ext>
            </a:extLst>
          </p:cNvPr>
          <p:cNvGrpSpPr/>
          <p:nvPr/>
        </p:nvGrpSpPr>
        <p:grpSpPr>
          <a:xfrm rot="17345153">
            <a:off x="7825743" y="2595730"/>
            <a:ext cx="904427" cy="1179576"/>
            <a:chOff x="7695577" y="2370885"/>
            <a:chExt cx="904427" cy="1179576"/>
          </a:xfrm>
        </p:grpSpPr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7C3E753D-F9BE-875C-C2E7-86115C7F57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83" t="57913" r="71099" b="24878"/>
            <a:stretch/>
          </p:blipFill>
          <p:spPr>
            <a:xfrm rot="20460898">
              <a:off x="7695577" y="2370885"/>
              <a:ext cx="904427" cy="1179576"/>
            </a:xfrm>
            <a:prstGeom prst="rect">
              <a:avLst/>
            </a:prstGeom>
          </p:spPr>
        </p:pic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40384428-C93E-50D0-EC59-364EFDF66C1C}"/>
                </a:ext>
              </a:extLst>
            </p:cNvPr>
            <p:cNvSpPr/>
            <p:nvPr/>
          </p:nvSpPr>
          <p:spPr>
            <a:xfrm rot="19917502">
              <a:off x="8204559" y="2480643"/>
              <a:ext cx="198375" cy="19596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6239B055-3371-801A-AA48-465D7CAD0782}"/>
              </a:ext>
            </a:extLst>
          </p:cNvPr>
          <p:cNvCxnSpPr>
            <a:cxnSpLocks/>
          </p:cNvCxnSpPr>
          <p:nvPr/>
        </p:nvCxnSpPr>
        <p:spPr>
          <a:xfrm>
            <a:off x="8850463" y="3172754"/>
            <a:ext cx="78372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669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E45CB5-9177-6793-D1F8-158F80CDD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Roeien in theorie, Let op!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0DC071-99E3-F408-454B-AB9D101111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Het verschil tussen “Op riemen” en “Riemen op”</a:t>
            </a:r>
          </a:p>
          <a:p>
            <a:endParaRPr lang="nl-NL" dirty="0"/>
          </a:p>
          <a:p>
            <a:r>
              <a:rPr lang="nl-NL" sz="2400" dirty="0"/>
              <a:t>Op riemen = stoppen met de opdracht, je haalt je riem alleen een klein stukje uit het water.</a:t>
            </a:r>
          </a:p>
          <a:p>
            <a:r>
              <a:rPr lang="nl-NL" sz="2400" dirty="0"/>
              <a:t>Riemen op = </a:t>
            </a:r>
          </a:p>
        </p:txBody>
      </p:sp>
      <p:pic>
        <p:nvPicPr>
          <p:cNvPr id="4" name="Picture 2" descr="Afbeelding met water, hemel, buitenshuis, gras&#10;&#10;Automatisch gegenereerde beschrijving">
            <a:extLst>
              <a:ext uri="{FF2B5EF4-FFF2-40B4-BE49-F238E27FC236}">
                <a16:creationId xmlns:a16="http://schemas.microsoft.com/office/drawing/2014/main" id="{FF1DBA02-E04F-3EC8-02EE-8147ECD9CA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8" t="23312" r="35762" b="18943"/>
          <a:stretch>
            <a:fillRect/>
          </a:stretch>
        </p:blipFill>
        <p:spPr bwMode="auto">
          <a:xfrm>
            <a:off x="3200400" y="3429000"/>
            <a:ext cx="3838575" cy="3269934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0970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9AA61A-3767-534F-0040-44F14DA98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Veiligheid, Geschikte kleding aan boord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93D1927-0E86-D91A-84C5-B23DEE93CD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Voor je eigen veiligheid is het belangrijk om de juiste kleding te dragen aan boord!</a:t>
            </a:r>
          </a:p>
          <a:p>
            <a:r>
              <a:rPr lang="nl-NL" dirty="0"/>
              <a:t>Dichte stevige schoenen, geen slippers of sandalen. </a:t>
            </a:r>
          </a:p>
          <a:p>
            <a:pPr lvl="1"/>
            <a:r>
              <a:rPr lang="nl-NL" dirty="0" err="1"/>
              <a:t>Crocs</a:t>
            </a:r>
            <a:r>
              <a:rPr lang="nl-NL" dirty="0"/>
              <a:t> zijn wel goedgekeurd</a:t>
            </a:r>
          </a:p>
          <a:p>
            <a:r>
              <a:rPr lang="nl-NL" dirty="0"/>
              <a:t>Laarzen mogen maar… </a:t>
            </a:r>
            <a:r>
              <a:rPr lang="nl-NL" dirty="0">
                <a:solidFill>
                  <a:srgbClr val="FF6F00"/>
                </a:solidFill>
              </a:rPr>
              <a:t>Reddingsvest!!</a:t>
            </a:r>
            <a:endParaRPr lang="nl-NL" dirty="0"/>
          </a:p>
          <a:p>
            <a:r>
              <a:rPr lang="nl-NL" dirty="0"/>
              <a:t>Warme kleding (bijv. als het koud is of avond wordt)</a:t>
            </a:r>
          </a:p>
          <a:p>
            <a:r>
              <a:rPr lang="nl-NL" dirty="0"/>
              <a:t>Waterdichte kleding</a:t>
            </a:r>
          </a:p>
          <a:p>
            <a:r>
              <a:rPr lang="nl-NL" dirty="0">
                <a:solidFill>
                  <a:srgbClr val="FF6F00"/>
                </a:solidFill>
              </a:rPr>
              <a:t>Reddingsvest</a:t>
            </a:r>
            <a:r>
              <a:rPr lang="nl-NL" dirty="0"/>
              <a:t> (zie volgende slide)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7594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6D6DB6-4EDB-6955-9ABE-28D68A482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Veiligheid, </a:t>
            </a:r>
            <a:r>
              <a:rPr lang="nl-NL" dirty="0">
                <a:solidFill>
                  <a:srgbClr val="FF6F00"/>
                </a:solidFill>
              </a:rPr>
              <a:t>Reddingsvest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80C144-C8F8-6B19-CE6C-651A4B63D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97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Wanneer draag je een </a:t>
            </a:r>
            <a:r>
              <a:rPr lang="nl-NL" dirty="0">
                <a:solidFill>
                  <a:srgbClr val="FF6F00"/>
                </a:solidFill>
              </a:rPr>
              <a:t>reddingsvest</a:t>
            </a:r>
            <a:r>
              <a:rPr lang="nl-NL" dirty="0"/>
              <a:t>?</a:t>
            </a:r>
          </a:p>
          <a:p>
            <a:r>
              <a:rPr lang="nl-NL" sz="2400" dirty="0"/>
              <a:t>“2 van de 3”-regel</a:t>
            </a:r>
          </a:p>
          <a:p>
            <a:r>
              <a:rPr lang="nl-NL" sz="2400" dirty="0"/>
              <a:t>Bij onweer</a:t>
            </a:r>
          </a:p>
          <a:p>
            <a:r>
              <a:rPr lang="nl-NL" sz="2400" dirty="0"/>
              <a:t>Tijdens een sleep</a:t>
            </a:r>
          </a:p>
          <a:p>
            <a:r>
              <a:rPr lang="nl-NL" sz="2400" dirty="0"/>
              <a:t>Bij harde wind/Als je gereefd hebt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9E4E9AC-26A1-0200-643C-AA6250834245}"/>
              </a:ext>
            </a:extLst>
          </p:cNvPr>
          <p:cNvSpPr txBox="1"/>
          <p:nvPr/>
        </p:nvSpPr>
        <p:spPr>
          <a:xfrm>
            <a:off x="428625" y="6067425"/>
            <a:ext cx="8277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Tip van </a:t>
            </a:r>
            <a:r>
              <a:rPr lang="nl-NL" strike="sngStrike" dirty="0">
                <a:solidFill>
                  <a:schemeClr val="bg1"/>
                </a:solidFill>
              </a:rPr>
              <a:t>Flip</a:t>
            </a:r>
            <a:r>
              <a:rPr lang="nl-NL" dirty="0">
                <a:solidFill>
                  <a:schemeClr val="bg1"/>
                </a:solidFill>
              </a:rPr>
              <a:t> Hylke: komt hierover een vraag op de toets? Het antwoord “omdat de staf het zegt” is </a:t>
            </a:r>
            <a:r>
              <a:rPr lang="nl-NL" dirty="0">
                <a:solidFill>
                  <a:srgbClr val="FF0000"/>
                </a:solidFill>
              </a:rPr>
              <a:t>fout</a:t>
            </a:r>
            <a:r>
              <a:rPr lang="nl-NL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091F5BE-64EE-673C-77B9-82B163E27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32" b="96743" l="976" r="96098">
                        <a14:foregroundMark x1="44390" y1="21824" x2="44390" y2="21824"/>
                        <a14:foregroundMark x1="69268" y1="29316" x2="69756" y2="10423"/>
                        <a14:foregroundMark x1="69756" y1="10423" x2="40000" y2="6840"/>
                        <a14:foregroundMark x1="40000" y1="6840" x2="16585" y2="11726"/>
                        <a14:foregroundMark x1="16585" y1="11726" x2="27805" y2="30945"/>
                        <a14:foregroundMark x1="27805" y1="30945" x2="19512" y2="35505"/>
                        <a14:foregroundMark x1="53659" y1="2932" x2="37073" y2="2932"/>
                        <a14:foregroundMark x1="24878" y1="90879" x2="55122" y2="92834"/>
                        <a14:foregroundMark x1="55122" y1="92834" x2="77561" y2="84039"/>
                        <a14:foregroundMark x1="77561" y1="84039" x2="32195" y2="81107"/>
                        <a14:foregroundMark x1="32195" y1="81107" x2="10732" y2="85016"/>
                        <a14:foregroundMark x1="20736" y1="93034" x2="4517" y2="75705"/>
                        <a14:foregroundMark x1="23902" y1="96417" x2="21532" y2="93885"/>
                        <a14:foregroundMark x1="5341" y1="73846" x2="18049" y2="50814"/>
                        <a14:foregroundMark x1="18049" y1="50814" x2="41463" y2="56352"/>
                        <a14:foregroundMark x1="41463" y1="56352" x2="89268" y2="45603"/>
                        <a14:foregroundMark x1="89268" y1="45603" x2="79024" y2="63192"/>
                        <a14:foregroundMark x1="79024" y1="63192" x2="39512" y2="58958"/>
                        <a14:foregroundMark x1="39512" y1="58958" x2="50244" y2="43974"/>
                        <a14:foregroundMark x1="50244" y1="43974" x2="42439" y2="24756"/>
                        <a14:foregroundMark x1="42439" y1="24756" x2="42439" y2="25407"/>
                        <a14:foregroundMark x1="45664" y1="97394" x2="55610" y2="97394"/>
                        <a14:foregroundMark x1="39735" y1="97394" x2="40592" y2="97394"/>
                        <a14:foregroundMark x1="17899" y1="97394" x2="39248" y2="97394"/>
                        <a14:foregroundMark x1="55610" y1="97394" x2="69756" y2="96091"/>
                        <a14:foregroundMark x1="11220" y1="92508" x2="11220" y2="92508"/>
                        <a14:foregroundMark x1="9427" y1="94841" x2="9268" y2="94788"/>
                        <a14:foregroundMark x1="4390" y1="94788" x2="4390" y2="94788"/>
                        <a14:foregroundMark x1="2054" y1="62866" x2="12683" y2="57003"/>
                        <a14:foregroundMark x1="1594" y1="63120" x2="2054" y2="62866"/>
                        <a14:foregroundMark x1="1463" y1="63192" x2="1450" y2="63199"/>
                        <a14:foregroundMark x1="89756" y1="57329" x2="96098" y2="61564"/>
                        <a14:backgroundMark x1="488" y1="62866" x2="488" y2="62866"/>
                        <a14:backgroundMark x1="1463" y1="62866" x2="1463" y2="62866"/>
                        <a14:backgroundMark x1="1951" y1="64169" x2="1463" y2="62866"/>
                        <a14:backgroundMark x1="4878" y1="75570" x2="4878" y2="75570"/>
                        <a14:backgroundMark x1="2927" y1="74593" x2="3902" y2="75896"/>
                        <a14:backgroundMark x1="11220" y1="98046" x2="15610" y2="97720"/>
                        <a14:backgroundMark x1="9756" y1="97068" x2="17561" y2="97720"/>
                        <a14:backgroundMark x1="8293" y1="97394" x2="11220" y2="97068"/>
                        <a14:backgroundMark x1="6829" y1="98371" x2="10732" y2="97068"/>
                        <a14:backgroundMark x1="37073" y1="99674" x2="37561" y2="99674"/>
                        <a14:backgroundMark x1="38537" y1="99674" x2="43902" y2="99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99257" y="457598"/>
            <a:ext cx="2473643" cy="3704431"/>
          </a:xfrm>
          <a:prstGeom prst="rect">
            <a:avLst/>
          </a:prstGeom>
        </p:spPr>
      </p:pic>
      <p:pic>
        <p:nvPicPr>
          <p:cNvPr id="10244" name="Picture 4" descr="Talamex Reddingsvest AUTOMATIC 150N met harnas">
            <a:extLst>
              <a:ext uri="{FF2B5EF4-FFF2-40B4-BE49-F238E27FC236}">
                <a16:creationId xmlns:a16="http://schemas.microsoft.com/office/drawing/2014/main" id="{D4BB908C-81DC-ADA8-479C-52091A177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38" b="99385" l="10000" r="90000">
                        <a14:foregroundMark x1="47077" y1="5077" x2="47077" y2="5077"/>
                        <a14:foregroundMark x1="52615" y1="1846" x2="52615" y2="1846"/>
                        <a14:foregroundMark x1="55077" y1="95385" x2="55077" y2="95385"/>
                        <a14:foregroundMark x1="58462" y1="99385" x2="58462" y2="99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404" y="802481"/>
            <a:ext cx="4511675" cy="451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8B721368-A62F-6384-A8E3-507961FE40E0}"/>
              </a:ext>
            </a:extLst>
          </p:cNvPr>
          <p:cNvCxnSpPr>
            <a:cxnSpLocks/>
          </p:cNvCxnSpPr>
          <p:nvPr/>
        </p:nvCxnSpPr>
        <p:spPr>
          <a:xfrm flipV="1">
            <a:off x="5516404" y="2842815"/>
            <a:ext cx="2003583" cy="1727995"/>
          </a:xfrm>
          <a:prstGeom prst="straightConnector1">
            <a:avLst/>
          </a:prstGeom>
          <a:ln w="60325">
            <a:solidFill>
              <a:srgbClr val="FF6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>
            <a:extLst>
              <a:ext uri="{FF2B5EF4-FFF2-40B4-BE49-F238E27FC236}">
                <a16:creationId xmlns:a16="http://schemas.microsoft.com/office/drawing/2014/main" id="{CC145E5B-8C7E-411E-010C-D65E30E1741B}"/>
              </a:ext>
            </a:extLst>
          </p:cNvPr>
          <p:cNvSpPr txBox="1"/>
          <p:nvPr/>
        </p:nvSpPr>
        <p:spPr>
          <a:xfrm>
            <a:off x="685800" y="4333875"/>
            <a:ext cx="367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</a:rPr>
              <a:t>Een “plofvest” mag alleen worden gedragen deze gekeurd is!!</a:t>
            </a:r>
          </a:p>
        </p:txBody>
      </p:sp>
      <p:pic>
        <p:nvPicPr>
          <p:cNvPr id="10246" name="Picture 6" descr="Levensduur van reddingsvesten - SECUMAR">
            <a:extLst>
              <a:ext uri="{FF2B5EF4-FFF2-40B4-BE49-F238E27FC236}">
                <a16:creationId xmlns:a16="http://schemas.microsoft.com/office/drawing/2014/main" id="{A79145C7-7407-DB1B-11C7-8429126C1E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2" r="32710"/>
          <a:stretch>
            <a:fillRect/>
          </a:stretch>
        </p:blipFill>
        <p:spPr bwMode="auto">
          <a:xfrm>
            <a:off x="4190683" y="4334715"/>
            <a:ext cx="1190942" cy="119948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89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49517F-DE46-5F40-2737-AC5E400B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Veiligheid, Hoe draag ik een </a:t>
            </a:r>
            <a:r>
              <a:rPr lang="nl-NL" dirty="0">
                <a:solidFill>
                  <a:srgbClr val="FF6F00"/>
                </a:solidFill>
              </a:rPr>
              <a:t>reddingsvest</a:t>
            </a:r>
            <a:r>
              <a:rPr lang="nl-NL" dirty="0"/>
              <a:t>?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D5AEB70-2BE7-B376-51D9-6E7357B0B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379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Om ervoor te zorgen dat het </a:t>
            </a:r>
            <a:r>
              <a:rPr lang="nl-NL" dirty="0">
                <a:solidFill>
                  <a:srgbClr val="FF6F00"/>
                </a:solidFill>
              </a:rPr>
              <a:t>reddingsvest</a:t>
            </a:r>
            <a:r>
              <a:rPr lang="nl-NL" dirty="0"/>
              <a:t> zijn werk doet, is het erg belangrijk dat deze goed gedragen wordt!! </a:t>
            </a:r>
          </a:p>
          <a:p>
            <a:r>
              <a:rPr lang="nl-NL" sz="2400" dirty="0"/>
              <a:t>Boven alle kleding</a:t>
            </a:r>
          </a:p>
          <a:p>
            <a:r>
              <a:rPr lang="nl-NL" sz="2400" dirty="0"/>
              <a:t>Strak bij een normaal vest, bij een plofvest zo strak dat er nog een vuist tussen het vest en je ribbenkast past. </a:t>
            </a:r>
          </a:p>
          <a:p>
            <a:r>
              <a:rPr lang="nl-NL" sz="2400" dirty="0"/>
              <a:t>Gebruik de reetveter als je deze hebt!!</a:t>
            </a:r>
          </a:p>
          <a:p>
            <a:endParaRPr lang="nl-NL" dirty="0"/>
          </a:p>
        </p:txBody>
      </p:sp>
      <p:pic>
        <p:nvPicPr>
          <p:cNvPr id="11266" name="Picture 2" descr="Zomerkamp week 2 748">
            <a:extLst>
              <a:ext uri="{FF2B5EF4-FFF2-40B4-BE49-F238E27FC236}">
                <a16:creationId xmlns:a16="http://schemas.microsoft.com/office/drawing/2014/main" id="{C62E45E1-C7E3-0A9A-5D62-352578087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805" y="3662362"/>
            <a:ext cx="451485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34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990734-9B0E-9E1F-7842-1DEC2BE46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valt er te behalen?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0B4BBD-1AEC-69AA-B945-E004EC1EED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Lichtmatroos</a:t>
            </a:r>
          </a:p>
          <a:p>
            <a:r>
              <a:rPr lang="nl-NL" dirty="0"/>
              <a:t>Roeien 1</a:t>
            </a:r>
          </a:p>
          <a:p>
            <a:r>
              <a:rPr lang="nl-NL" dirty="0"/>
              <a:t>Roeien 2 </a:t>
            </a:r>
          </a:p>
          <a:p>
            <a:r>
              <a:rPr lang="nl-NL" dirty="0"/>
              <a:t>Zeilen </a:t>
            </a:r>
            <a:r>
              <a:rPr lang="nl-NL" dirty="0">
                <a:solidFill>
                  <a:srgbClr val="FF0000"/>
                </a:solidFill>
              </a:rPr>
              <a:t>Rood</a:t>
            </a:r>
          </a:p>
          <a:p>
            <a:r>
              <a:rPr lang="nl-NL" dirty="0"/>
              <a:t>Zeilen </a:t>
            </a:r>
            <a:r>
              <a:rPr lang="nl-NL" dirty="0">
                <a:solidFill>
                  <a:srgbClr val="00B050"/>
                </a:solidFill>
              </a:rPr>
              <a:t>Groen</a:t>
            </a:r>
            <a:endParaRPr lang="nl-NL" dirty="0"/>
          </a:p>
          <a:p>
            <a:r>
              <a:rPr lang="nl-NL" strike="sngStrike" dirty="0"/>
              <a:t>CWO 3  </a:t>
            </a:r>
            <a:r>
              <a:rPr lang="nl-NL" dirty="0"/>
              <a:t>→ Watersport Academy 4?</a:t>
            </a:r>
          </a:p>
          <a:p>
            <a:r>
              <a:rPr lang="nl-NL" strike="sngStrike" dirty="0"/>
              <a:t>CWO 4  </a:t>
            </a:r>
            <a:r>
              <a:rPr lang="nl-NL" dirty="0"/>
              <a:t>→ Watersport Academy 5?</a:t>
            </a:r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2050" name="Picture 2" descr="CWO - Regionale Admiraliteit Rijnland (RA4)">
            <a:extLst>
              <a:ext uri="{FF2B5EF4-FFF2-40B4-BE49-F238E27FC236}">
                <a16:creationId xmlns:a16="http://schemas.microsoft.com/office/drawing/2014/main" id="{F92B0F18-A564-E37D-4FFD-3092D3FE7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389" y="2186797"/>
            <a:ext cx="3706812" cy="124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atersport Academy">
            <a:extLst>
              <a:ext uri="{FF2B5EF4-FFF2-40B4-BE49-F238E27FC236}">
                <a16:creationId xmlns:a16="http://schemas.microsoft.com/office/drawing/2014/main" id="{819AC765-1240-0144-F2A1-492B6BC60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982" y="2296410"/>
            <a:ext cx="3706812" cy="108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Vermenigvuldigingsteken 3">
            <a:extLst>
              <a:ext uri="{FF2B5EF4-FFF2-40B4-BE49-F238E27FC236}">
                <a16:creationId xmlns:a16="http://schemas.microsoft.com/office/drawing/2014/main" id="{F99D2498-7503-C78C-4DF3-F04B8FBA3650}"/>
              </a:ext>
            </a:extLst>
          </p:cNvPr>
          <p:cNvSpPr/>
          <p:nvPr/>
        </p:nvSpPr>
        <p:spPr>
          <a:xfrm>
            <a:off x="3284539" y="681037"/>
            <a:ext cx="4100512" cy="4100512"/>
          </a:xfrm>
          <a:prstGeom prst="mathMultiply">
            <a:avLst>
              <a:gd name="adj1" fmla="val 648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586AF0F-B383-201E-4BA2-4E61F45D280F}"/>
              </a:ext>
            </a:extLst>
          </p:cNvPr>
          <p:cNvSpPr txBox="1"/>
          <p:nvPr/>
        </p:nvSpPr>
        <p:spPr>
          <a:xfrm>
            <a:off x="6572251" y="1372156"/>
            <a:ext cx="162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R.I.P. CWO</a:t>
            </a:r>
          </a:p>
        </p:txBody>
      </p:sp>
    </p:spTree>
    <p:extLst>
      <p:ext uri="{BB962C8B-B14F-4D97-AF65-F5344CB8AC3E}">
        <p14:creationId xmlns:p14="http://schemas.microsoft.com/office/powerpoint/2010/main" val="92674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D51B4D-0109-72D5-1B1C-F896B2150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Veiligheid, Onweer; Wat nu?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7F6DC8-4201-30D2-CD13-BEA6C60AC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48055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Wat doe je als onweer op komst is?</a:t>
            </a:r>
          </a:p>
          <a:p>
            <a:r>
              <a:rPr lang="nl-NL" b="1" dirty="0"/>
              <a:t>Ga </a:t>
            </a:r>
            <a:r>
              <a:rPr lang="nl-NL" b="1" u="sng" dirty="0">
                <a:solidFill>
                  <a:srgbClr val="FFC000"/>
                </a:solidFill>
              </a:rPr>
              <a:t>zo snel mogelijk</a:t>
            </a:r>
            <a:r>
              <a:rPr lang="nl-NL" b="1" dirty="0"/>
              <a:t> naar de kant!</a:t>
            </a:r>
          </a:p>
          <a:p>
            <a:r>
              <a:rPr lang="nl-NL" b="1" dirty="0"/>
              <a:t>Trek je </a:t>
            </a:r>
            <a:r>
              <a:rPr lang="nl-NL" b="1" u="sng" dirty="0">
                <a:solidFill>
                  <a:srgbClr val="FFC000"/>
                </a:solidFill>
              </a:rPr>
              <a:t>reddingsvest</a:t>
            </a:r>
            <a:r>
              <a:rPr lang="nl-NL" b="1" dirty="0"/>
              <a:t> aan</a:t>
            </a:r>
          </a:p>
          <a:p>
            <a:r>
              <a:rPr lang="nl-NL" b="1" dirty="0"/>
              <a:t>Blijf op </a:t>
            </a:r>
            <a:r>
              <a:rPr lang="nl-NL" b="1" u="sng" dirty="0">
                <a:solidFill>
                  <a:srgbClr val="FFC000"/>
                </a:solidFill>
              </a:rPr>
              <a:t>het hout</a:t>
            </a:r>
          </a:p>
          <a:p>
            <a:r>
              <a:rPr lang="nl-NL" b="1" dirty="0"/>
              <a:t>Laat de </a:t>
            </a:r>
            <a:r>
              <a:rPr lang="nl-NL" b="1" u="sng" dirty="0">
                <a:solidFill>
                  <a:srgbClr val="FFC000"/>
                </a:solidFill>
              </a:rPr>
              <a:t>mast strijken </a:t>
            </a:r>
          </a:p>
          <a:p>
            <a:pPr marL="0" indent="0">
              <a:buNone/>
            </a:pPr>
            <a:r>
              <a:rPr lang="nl-NL" dirty="0"/>
              <a:t>Kom je sneller naar de kant door te zeilen? Zeil dan naar de kant en strijk daar je mast. 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B35419A-E7EE-383A-A782-737707833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655" y="517381"/>
            <a:ext cx="3773054" cy="5659582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2BE0DA47-FDD4-0A0B-8276-695B0BAFC63D}"/>
              </a:ext>
            </a:extLst>
          </p:cNvPr>
          <p:cNvSpPr txBox="1"/>
          <p:nvPr/>
        </p:nvSpPr>
        <p:spPr>
          <a:xfrm>
            <a:off x="8552873" y="6156326"/>
            <a:ext cx="2715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Super echte niet AI foto</a:t>
            </a:r>
          </a:p>
        </p:txBody>
      </p:sp>
    </p:spTree>
    <p:extLst>
      <p:ext uri="{BB962C8B-B14F-4D97-AF65-F5344CB8AC3E}">
        <p14:creationId xmlns:p14="http://schemas.microsoft.com/office/powerpoint/2010/main" val="199797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7D6F40-D511-B536-BC8C-CDF9BFE68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Veiligheid, Dode hoek.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AFE3EE-91F2-471E-D0B9-FDA0AB57C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527" y="1690688"/>
            <a:ext cx="9063182" cy="4351338"/>
          </a:xfrm>
        </p:spPr>
        <p:txBody>
          <a:bodyPr/>
          <a:lstStyle/>
          <a:p>
            <a:r>
              <a:rPr lang="nl-NL" dirty="0"/>
              <a:t>De dode hoek van een schip is alle plekken rondom een schip waar jij de schipper niet kan zien!</a:t>
            </a:r>
          </a:p>
          <a:p>
            <a:r>
              <a:rPr lang="nl-NL" dirty="0"/>
              <a:t>Let dus goed op of jij de schipper kunt zien en hij jou dus.</a:t>
            </a:r>
          </a:p>
        </p:txBody>
      </p:sp>
      <p:pic>
        <p:nvPicPr>
          <p:cNvPr id="5" name="Picture 2" descr="Edwin Vet on Twitter: &quot;Hoezo in de &quot;dode hoek&quot; ! #varendoejesamen #dode ...">
            <a:extLst>
              <a:ext uri="{FF2B5EF4-FFF2-40B4-BE49-F238E27FC236}">
                <a16:creationId xmlns:a16="http://schemas.microsoft.com/office/drawing/2014/main" id="{50D13D3B-7941-B76E-81E3-B7C8B0645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862" y="3429000"/>
            <a:ext cx="4511693" cy="299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Geen fotobeschrijving beschikbaar.">
            <a:extLst>
              <a:ext uri="{FF2B5EF4-FFF2-40B4-BE49-F238E27FC236}">
                <a16:creationId xmlns:a16="http://schemas.microsoft.com/office/drawing/2014/main" id="{CC820EFD-C62C-87A5-8493-5B692DBE5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27" y="3633508"/>
            <a:ext cx="6527971" cy="279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86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3DFAC2-84A0-AD57-398C-F6E884B06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Binnenvaart Politie Reglement (BPR)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D0A6192-C787-7830-E2E3-B0F06EE120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457200" indent="-457200">
              <a:buAutoNum type="arabicPeriod"/>
            </a:pPr>
            <a:r>
              <a:rPr lang="nl-NL" dirty="0"/>
              <a:t>Goed zeemanschap</a:t>
            </a:r>
          </a:p>
          <a:p>
            <a:pPr marL="457200" indent="-457200">
              <a:buAutoNum type="arabicPeriod"/>
            </a:pPr>
            <a:r>
              <a:rPr lang="nl-NL" dirty="0"/>
              <a:t>Stuurboordwal heeft voorrang</a:t>
            </a:r>
          </a:p>
          <a:p>
            <a:pPr marL="457200" indent="-457200">
              <a:buAutoNum type="arabicPeriod"/>
            </a:pPr>
            <a:r>
              <a:rPr lang="nl-NL" dirty="0"/>
              <a:t>Klein wijkt voor Groot</a:t>
            </a:r>
          </a:p>
          <a:p>
            <a:pPr marL="457200" indent="-457200">
              <a:buAutoNum type="arabicPeriod"/>
            </a:pPr>
            <a:r>
              <a:rPr lang="nl-NL" dirty="0"/>
              <a:t>Hoofdvaarwater gaat voor Nevenvaarwater</a:t>
            </a:r>
          </a:p>
          <a:p>
            <a:pPr marL="457200" indent="-457200">
              <a:buAutoNum type="arabicPeriod"/>
            </a:pPr>
            <a:r>
              <a:rPr lang="nl-NL" dirty="0"/>
              <a:t>Motor wijkt voor Spier wijkt voor Zeil</a:t>
            </a:r>
          </a:p>
          <a:p>
            <a:pPr marL="457200" indent="-457200">
              <a:buAutoNum type="arabicPeriod"/>
            </a:pPr>
            <a:r>
              <a:rPr lang="nl-NL" dirty="0"/>
              <a:t>Bij twee gelijke schepen (geen zeilschip) met kruisende koersen, heeft rechts voorrang</a:t>
            </a:r>
          </a:p>
          <a:p>
            <a:pPr marL="457200" indent="-457200">
              <a:buAutoNum type="arabicPeriod"/>
            </a:pPr>
            <a:r>
              <a:rPr lang="nl-NL" dirty="0"/>
              <a:t>Bij twee gelijke schepen (geen zeilschip) met tegengestelde koersen, wijken beiden naar stuurboord</a:t>
            </a:r>
          </a:p>
          <a:p>
            <a:pPr marL="457200" indent="-457200">
              <a:buAutoNum type="arabicPeriod"/>
            </a:pPr>
            <a:r>
              <a:rPr lang="nl-NL" dirty="0"/>
              <a:t>Zeil over bak heeft voorrang</a:t>
            </a:r>
          </a:p>
          <a:p>
            <a:pPr marL="457200" indent="-457200">
              <a:buAutoNum type="arabicPeriod"/>
            </a:pPr>
            <a:r>
              <a:rPr lang="nl-NL" dirty="0"/>
              <a:t>Loef wijkt voor lij</a:t>
            </a:r>
          </a:p>
          <a:p>
            <a:pPr marL="0" indent="0">
              <a:buNone/>
            </a:pPr>
            <a:r>
              <a:rPr lang="nl-NL" dirty="0"/>
              <a:t>NB: Stroom mee bij engtes heeft voorrang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8494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BE30F6-24E0-73F0-5B8B-F184DAD08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BPR, Betonning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98EA444-7401-5660-E456-9E856D7E7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654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Betonning zijn markeringen (boeien, tonnen) en vaste bakens die vaarwegen en obstakels op het water aangeven.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6FC78DA-E277-72C2-BC07-002827E6F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669600"/>
            <a:ext cx="5664201" cy="3730418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2673BCEC-7B22-2171-1D13-7F49D75A8FF4}"/>
              </a:ext>
            </a:extLst>
          </p:cNvPr>
          <p:cNvSpPr txBox="1"/>
          <p:nvPr/>
        </p:nvSpPr>
        <p:spPr>
          <a:xfrm>
            <a:off x="6909086" y="2588781"/>
            <a:ext cx="458326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r>
              <a:rPr lang="nl-NL" sz="2400" dirty="0">
                <a:solidFill>
                  <a:schemeClr val="bg1"/>
                </a:solidFill>
              </a:rPr>
              <a:t>Ezelsbruggetje: </a:t>
            </a:r>
          </a:p>
          <a:p>
            <a:endParaRPr lang="nl-NL" sz="2400" dirty="0">
              <a:solidFill>
                <a:schemeClr val="bg1"/>
              </a:solidFill>
            </a:endParaRPr>
          </a:p>
          <a:p>
            <a:r>
              <a:rPr lang="nl-NL" sz="2400" dirty="0">
                <a:solidFill>
                  <a:schemeClr val="bg1"/>
                </a:solidFill>
              </a:rPr>
              <a:t>Met st</a:t>
            </a:r>
            <a:r>
              <a:rPr lang="nl-NL" sz="2400" b="1" u="sng" dirty="0">
                <a:solidFill>
                  <a:srgbClr val="FF0000"/>
                </a:solidFill>
              </a:rPr>
              <a:t>R</a:t>
            </a:r>
            <a:r>
              <a:rPr lang="nl-NL" sz="2400" dirty="0">
                <a:solidFill>
                  <a:schemeClr val="bg1"/>
                </a:solidFill>
              </a:rPr>
              <a:t>oom mee zit </a:t>
            </a:r>
            <a:r>
              <a:rPr lang="nl-NL" sz="2400" b="1" u="sng" dirty="0">
                <a:solidFill>
                  <a:srgbClr val="FF0000"/>
                </a:solidFill>
              </a:rPr>
              <a:t>R</a:t>
            </a:r>
            <a:r>
              <a:rPr lang="nl-NL" sz="2400" dirty="0">
                <a:solidFill>
                  <a:schemeClr val="bg1"/>
                </a:solidFill>
              </a:rPr>
              <a:t>ood </a:t>
            </a:r>
            <a:br>
              <a:rPr lang="nl-NL" sz="2400" dirty="0">
                <a:solidFill>
                  <a:schemeClr val="bg1"/>
                </a:solidFill>
              </a:rPr>
            </a:br>
            <a:r>
              <a:rPr lang="nl-NL" sz="2400" dirty="0">
                <a:solidFill>
                  <a:schemeClr val="bg1"/>
                </a:solidFill>
              </a:rPr>
              <a:t>altijd stuu</a:t>
            </a:r>
            <a:r>
              <a:rPr lang="nl-NL" sz="2400" b="1" u="sng" dirty="0">
                <a:solidFill>
                  <a:srgbClr val="FF0000"/>
                </a:solidFill>
              </a:rPr>
              <a:t>R</a:t>
            </a:r>
            <a:r>
              <a:rPr lang="nl-NL" sz="2400" dirty="0">
                <a:solidFill>
                  <a:schemeClr val="bg1"/>
                </a:solidFill>
              </a:rPr>
              <a:t>boord!</a:t>
            </a:r>
          </a:p>
        </p:txBody>
      </p:sp>
    </p:spTree>
    <p:extLst>
      <p:ext uri="{BB962C8B-B14F-4D97-AF65-F5344CB8AC3E}">
        <p14:creationId xmlns:p14="http://schemas.microsoft.com/office/powerpoint/2010/main" val="56251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953861-3D49-2EE1-24AD-F3849A254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BPR, Betonning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256080-2E9A-0669-AFAA-36A5427C8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Aan welke kant komt hier de betonning?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3D61F41-D69D-A9AD-EAA0-5F4C44EC71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2102"/>
          <a:stretch>
            <a:fillRect/>
          </a:stretch>
        </p:blipFill>
        <p:spPr>
          <a:xfrm>
            <a:off x="2447260" y="2350654"/>
            <a:ext cx="6563389" cy="4142221"/>
          </a:xfrm>
          <a:prstGeom prst="rect">
            <a:avLst/>
          </a:prstGeom>
        </p:spPr>
      </p:pic>
      <p:sp>
        <p:nvSpPr>
          <p:cNvPr id="8" name="Trapezium 7">
            <a:extLst>
              <a:ext uri="{FF2B5EF4-FFF2-40B4-BE49-F238E27FC236}">
                <a16:creationId xmlns:a16="http://schemas.microsoft.com/office/drawing/2014/main" id="{FA5EB167-08E3-67AB-D0F5-EF31E75B44C6}"/>
              </a:ext>
            </a:extLst>
          </p:cNvPr>
          <p:cNvSpPr/>
          <p:nvPr/>
        </p:nvSpPr>
        <p:spPr>
          <a:xfrm>
            <a:off x="3247083" y="6011758"/>
            <a:ext cx="251352" cy="189854"/>
          </a:xfrm>
          <a:prstGeom prst="trapezoid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Trapezium 8">
            <a:extLst>
              <a:ext uri="{FF2B5EF4-FFF2-40B4-BE49-F238E27FC236}">
                <a16:creationId xmlns:a16="http://schemas.microsoft.com/office/drawing/2014/main" id="{221DE9E0-0F3D-2051-4717-D0B2D93E1953}"/>
              </a:ext>
            </a:extLst>
          </p:cNvPr>
          <p:cNvSpPr/>
          <p:nvPr/>
        </p:nvSpPr>
        <p:spPr>
          <a:xfrm>
            <a:off x="3609172" y="5165662"/>
            <a:ext cx="251352" cy="189854"/>
          </a:xfrm>
          <a:prstGeom prst="trapezoid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Trapezium 9">
            <a:extLst>
              <a:ext uri="{FF2B5EF4-FFF2-40B4-BE49-F238E27FC236}">
                <a16:creationId xmlns:a16="http://schemas.microsoft.com/office/drawing/2014/main" id="{086C573A-6B6E-A299-EBC9-E594674EA2D6}"/>
              </a:ext>
            </a:extLst>
          </p:cNvPr>
          <p:cNvSpPr/>
          <p:nvPr/>
        </p:nvSpPr>
        <p:spPr>
          <a:xfrm>
            <a:off x="3971751" y="4291200"/>
            <a:ext cx="251352" cy="189854"/>
          </a:xfrm>
          <a:prstGeom prst="trapezoid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Trapezium 10">
            <a:extLst>
              <a:ext uri="{FF2B5EF4-FFF2-40B4-BE49-F238E27FC236}">
                <a16:creationId xmlns:a16="http://schemas.microsoft.com/office/drawing/2014/main" id="{7A13AD0B-77ED-5A18-A039-4309001E57C4}"/>
              </a:ext>
            </a:extLst>
          </p:cNvPr>
          <p:cNvSpPr/>
          <p:nvPr/>
        </p:nvSpPr>
        <p:spPr>
          <a:xfrm>
            <a:off x="4806644" y="3429000"/>
            <a:ext cx="251352" cy="189854"/>
          </a:xfrm>
          <a:prstGeom prst="trapezoid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Trapezium 11">
            <a:extLst>
              <a:ext uri="{FF2B5EF4-FFF2-40B4-BE49-F238E27FC236}">
                <a16:creationId xmlns:a16="http://schemas.microsoft.com/office/drawing/2014/main" id="{650B0302-0F86-8839-A9B5-F7B48EE1E90D}"/>
              </a:ext>
            </a:extLst>
          </p:cNvPr>
          <p:cNvSpPr/>
          <p:nvPr/>
        </p:nvSpPr>
        <p:spPr>
          <a:xfrm>
            <a:off x="6073956" y="3131409"/>
            <a:ext cx="251352" cy="189854"/>
          </a:xfrm>
          <a:prstGeom prst="trapezoid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Trapezium 12">
            <a:extLst>
              <a:ext uri="{FF2B5EF4-FFF2-40B4-BE49-F238E27FC236}">
                <a16:creationId xmlns:a16="http://schemas.microsoft.com/office/drawing/2014/main" id="{99801DF8-E736-1D8E-2688-6028EC8A2B30}"/>
              </a:ext>
            </a:extLst>
          </p:cNvPr>
          <p:cNvSpPr/>
          <p:nvPr/>
        </p:nvSpPr>
        <p:spPr>
          <a:xfrm>
            <a:off x="8265824" y="2659430"/>
            <a:ext cx="251352" cy="189854"/>
          </a:xfrm>
          <a:prstGeom prst="trapezoid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Trapezium 13">
            <a:extLst>
              <a:ext uri="{FF2B5EF4-FFF2-40B4-BE49-F238E27FC236}">
                <a16:creationId xmlns:a16="http://schemas.microsoft.com/office/drawing/2014/main" id="{374B624B-CA44-F136-DEBD-18746DD46B3A}"/>
              </a:ext>
            </a:extLst>
          </p:cNvPr>
          <p:cNvSpPr/>
          <p:nvPr/>
        </p:nvSpPr>
        <p:spPr>
          <a:xfrm>
            <a:off x="7283378" y="3025929"/>
            <a:ext cx="251352" cy="189854"/>
          </a:xfrm>
          <a:prstGeom prst="trapezoid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7" name="Gelijkbenige driehoek 16">
            <a:extLst>
              <a:ext uri="{FF2B5EF4-FFF2-40B4-BE49-F238E27FC236}">
                <a16:creationId xmlns:a16="http://schemas.microsoft.com/office/drawing/2014/main" id="{14F96ED3-F29B-0AB9-FA17-584545929FE4}"/>
              </a:ext>
            </a:extLst>
          </p:cNvPr>
          <p:cNvSpPr/>
          <p:nvPr/>
        </p:nvSpPr>
        <p:spPr>
          <a:xfrm>
            <a:off x="8330897" y="2963500"/>
            <a:ext cx="250272" cy="219288"/>
          </a:xfrm>
          <a:prstGeom prst="triangl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Gelijkbenige driehoek 17">
            <a:extLst>
              <a:ext uri="{FF2B5EF4-FFF2-40B4-BE49-F238E27FC236}">
                <a16:creationId xmlns:a16="http://schemas.microsoft.com/office/drawing/2014/main" id="{C86B8F0B-8226-3713-3A54-77F013EB7BD3}"/>
              </a:ext>
            </a:extLst>
          </p:cNvPr>
          <p:cNvSpPr/>
          <p:nvPr/>
        </p:nvSpPr>
        <p:spPr>
          <a:xfrm>
            <a:off x="7365656" y="3334313"/>
            <a:ext cx="250272" cy="219288"/>
          </a:xfrm>
          <a:prstGeom prst="triangl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Gelijkbenige driehoek 18">
            <a:extLst>
              <a:ext uri="{FF2B5EF4-FFF2-40B4-BE49-F238E27FC236}">
                <a16:creationId xmlns:a16="http://schemas.microsoft.com/office/drawing/2014/main" id="{EF1679B6-211A-D371-4DFD-9FA81E982864}"/>
              </a:ext>
            </a:extLst>
          </p:cNvPr>
          <p:cNvSpPr/>
          <p:nvPr/>
        </p:nvSpPr>
        <p:spPr>
          <a:xfrm>
            <a:off x="5018949" y="3588112"/>
            <a:ext cx="250272" cy="219288"/>
          </a:xfrm>
          <a:prstGeom prst="triangl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Gelijkbenige driehoek 19">
            <a:extLst>
              <a:ext uri="{FF2B5EF4-FFF2-40B4-BE49-F238E27FC236}">
                <a16:creationId xmlns:a16="http://schemas.microsoft.com/office/drawing/2014/main" id="{6BA82597-D681-4AB5-7505-E2E78EDA4901}"/>
              </a:ext>
            </a:extLst>
          </p:cNvPr>
          <p:cNvSpPr/>
          <p:nvPr/>
        </p:nvSpPr>
        <p:spPr>
          <a:xfrm>
            <a:off x="4158334" y="4371119"/>
            <a:ext cx="250272" cy="219288"/>
          </a:xfrm>
          <a:prstGeom prst="triangl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Gelijkbenige driehoek 20">
            <a:extLst>
              <a:ext uri="{FF2B5EF4-FFF2-40B4-BE49-F238E27FC236}">
                <a16:creationId xmlns:a16="http://schemas.microsoft.com/office/drawing/2014/main" id="{CD2E9489-D375-8AA9-F230-9C996535B8E1}"/>
              </a:ext>
            </a:extLst>
          </p:cNvPr>
          <p:cNvSpPr/>
          <p:nvPr/>
        </p:nvSpPr>
        <p:spPr>
          <a:xfrm>
            <a:off x="6104435" y="3399566"/>
            <a:ext cx="250272" cy="219288"/>
          </a:xfrm>
          <a:prstGeom prst="triangl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Gelijkbenige driehoek 21">
            <a:extLst>
              <a:ext uri="{FF2B5EF4-FFF2-40B4-BE49-F238E27FC236}">
                <a16:creationId xmlns:a16="http://schemas.microsoft.com/office/drawing/2014/main" id="{7BC7EA40-5D61-0E11-4A8D-F112A1EEC814}"/>
              </a:ext>
            </a:extLst>
          </p:cNvPr>
          <p:cNvSpPr/>
          <p:nvPr/>
        </p:nvSpPr>
        <p:spPr>
          <a:xfrm>
            <a:off x="3834848" y="5260589"/>
            <a:ext cx="250272" cy="219288"/>
          </a:xfrm>
          <a:prstGeom prst="triangl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Gelijkbenige driehoek 22">
            <a:extLst>
              <a:ext uri="{FF2B5EF4-FFF2-40B4-BE49-F238E27FC236}">
                <a16:creationId xmlns:a16="http://schemas.microsoft.com/office/drawing/2014/main" id="{A216AA2E-D7BF-A542-D14B-BD43D928B3A3}"/>
              </a:ext>
            </a:extLst>
          </p:cNvPr>
          <p:cNvSpPr/>
          <p:nvPr/>
        </p:nvSpPr>
        <p:spPr>
          <a:xfrm>
            <a:off x="3509084" y="6160556"/>
            <a:ext cx="250272" cy="219288"/>
          </a:xfrm>
          <a:prstGeom prst="triangl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24" name="Verbindingslijn: gekromd 23">
            <a:extLst>
              <a:ext uri="{FF2B5EF4-FFF2-40B4-BE49-F238E27FC236}">
                <a16:creationId xmlns:a16="http://schemas.microsoft.com/office/drawing/2014/main" id="{F30B7401-4127-D1F8-E97F-C829D9012FDA}"/>
              </a:ext>
            </a:extLst>
          </p:cNvPr>
          <p:cNvCxnSpPr>
            <a:cxnSpLocks/>
          </p:cNvCxnSpPr>
          <p:nvPr/>
        </p:nvCxnSpPr>
        <p:spPr>
          <a:xfrm rot="5400000">
            <a:off x="8994240" y="3459359"/>
            <a:ext cx="604524" cy="393040"/>
          </a:xfrm>
          <a:prstGeom prst="curvedConnector3">
            <a:avLst>
              <a:gd name="adj1" fmla="val 50000"/>
            </a:avLst>
          </a:prstGeom>
          <a:ln>
            <a:solidFill>
              <a:srgbClr val="19191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jl: rechts 24">
            <a:extLst>
              <a:ext uri="{FF2B5EF4-FFF2-40B4-BE49-F238E27FC236}">
                <a16:creationId xmlns:a16="http://schemas.microsoft.com/office/drawing/2014/main" id="{41B1EA80-C06F-5A6D-D8E0-3C1B5EDEC908}"/>
              </a:ext>
            </a:extLst>
          </p:cNvPr>
          <p:cNvSpPr/>
          <p:nvPr/>
        </p:nvSpPr>
        <p:spPr>
          <a:xfrm rot="9508855">
            <a:off x="7658325" y="3035820"/>
            <a:ext cx="619125" cy="191621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253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1D8632-9245-EBD9-CE01-3693429E4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BPR, Betonning, splitsingen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D7E0CE-E09A-11E6-A75B-18F3F4009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6807" b="3708"/>
          <a:stretch>
            <a:fillRect/>
          </a:stretch>
        </p:blipFill>
        <p:spPr bwMode="auto">
          <a:xfrm>
            <a:off x="1011601" y="1690688"/>
            <a:ext cx="6739798" cy="367030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</p:spPr>
      </p:pic>
      <p:pic>
        <p:nvPicPr>
          <p:cNvPr id="15364" name="Picture 4" descr="Boei van Gelijke Betekenis – Rood/Groen Betonning (IALA)">
            <a:extLst>
              <a:ext uri="{FF2B5EF4-FFF2-40B4-BE49-F238E27FC236}">
                <a16:creationId xmlns:a16="http://schemas.microsoft.com/office/drawing/2014/main" id="{9BEFC6AF-D6F5-6B7E-97A7-ED00C6FB5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200025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353AB296-B6F6-0136-248D-4B697F5A1F35}"/>
              </a:ext>
            </a:extLst>
          </p:cNvPr>
          <p:cNvSpPr txBox="1"/>
          <p:nvPr/>
        </p:nvSpPr>
        <p:spPr>
          <a:xfrm>
            <a:off x="8013700" y="4991656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Splitsing van vaarwater met gelijk belang</a:t>
            </a:r>
          </a:p>
        </p:txBody>
      </p:sp>
    </p:spTree>
    <p:extLst>
      <p:ext uri="{BB962C8B-B14F-4D97-AF65-F5344CB8AC3E}">
        <p14:creationId xmlns:p14="http://schemas.microsoft.com/office/powerpoint/2010/main" val="40856905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6F0A22-3A38-7DBD-5342-30F4F9F36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BPR, Betonning, splitsingen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042DA03-6C3D-BDF3-05CC-DC25AF613B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grpSp>
        <p:nvGrpSpPr>
          <p:cNvPr id="17" name="Groep 16">
            <a:extLst>
              <a:ext uri="{FF2B5EF4-FFF2-40B4-BE49-F238E27FC236}">
                <a16:creationId xmlns:a16="http://schemas.microsoft.com/office/drawing/2014/main" id="{C317CC6A-8635-FF82-5572-0222B93EB2EA}"/>
              </a:ext>
            </a:extLst>
          </p:cNvPr>
          <p:cNvGrpSpPr/>
          <p:nvPr/>
        </p:nvGrpSpPr>
        <p:grpSpPr>
          <a:xfrm>
            <a:off x="2434927" y="1682801"/>
            <a:ext cx="7086599" cy="4636984"/>
            <a:chOff x="2162463" y="1682802"/>
            <a:chExt cx="7086599" cy="4636984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B8D765B3-D360-3211-74F2-1A98CB590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62463" y="1682802"/>
              <a:ext cx="7086599" cy="4636984"/>
            </a:xfrm>
            <a:prstGeom prst="rect">
              <a:avLst/>
            </a:prstGeom>
          </p:spPr>
        </p:pic>
        <p:sp>
          <p:nvSpPr>
            <p:cNvPr id="6" name="Trapezium 5">
              <a:extLst>
                <a:ext uri="{FF2B5EF4-FFF2-40B4-BE49-F238E27FC236}">
                  <a16:creationId xmlns:a16="http://schemas.microsoft.com/office/drawing/2014/main" id="{42242963-A249-21A0-BB87-7EF8A1532409}"/>
                </a:ext>
              </a:extLst>
            </p:cNvPr>
            <p:cNvSpPr/>
            <p:nvPr/>
          </p:nvSpPr>
          <p:spPr>
            <a:xfrm>
              <a:off x="4304994" y="3016251"/>
              <a:ext cx="251352" cy="189854"/>
            </a:xfrm>
            <a:prstGeom prst="trapezoid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" name="Trapezium 6">
              <a:extLst>
                <a:ext uri="{FF2B5EF4-FFF2-40B4-BE49-F238E27FC236}">
                  <a16:creationId xmlns:a16="http://schemas.microsoft.com/office/drawing/2014/main" id="{85BA2194-6968-7293-DA03-08878BCC9BAE}"/>
                </a:ext>
              </a:extLst>
            </p:cNvPr>
            <p:cNvSpPr/>
            <p:nvPr/>
          </p:nvSpPr>
          <p:spPr>
            <a:xfrm>
              <a:off x="4645563" y="4871824"/>
              <a:ext cx="251352" cy="189854"/>
            </a:xfrm>
            <a:prstGeom prst="trapezoid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" name="Trapezium 7">
              <a:extLst>
                <a:ext uri="{FF2B5EF4-FFF2-40B4-BE49-F238E27FC236}">
                  <a16:creationId xmlns:a16="http://schemas.microsoft.com/office/drawing/2014/main" id="{B6CB4BDE-C223-A23D-C507-ABDD40535CA2}"/>
                </a:ext>
              </a:extLst>
            </p:cNvPr>
            <p:cNvSpPr/>
            <p:nvPr/>
          </p:nvSpPr>
          <p:spPr>
            <a:xfrm>
              <a:off x="6294745" y="5061678"/>
              <a:ext cx="251352" cy="189854"/>
            </a:xfrm>
            <a:prstGeom prst="trapezoid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9" name="Trapezium 8">
              <a:extLst>
                <a:ext uri="{FF2B5EF4-FFF2-40B4-BE49-F238E27FC236}">
                  <a16:creationId xmlns:a16="http://schemas.microsoft.com/office/drawing/2014/main" id="{912EF1D9-ABCF-36C8-B036-F328E4FBE8AA}"/>
                </a:ext>
              </a:extLst>
            </p:cNvPr>
            <p:cNvSpPr/>
            <p:nvPr/>
          </p:nvSpPr>
          <p:spPr>
            <a:xfrm>
              <a:off x="6436503" y="2303614"/>
              <a:ext cx="251352" cy="189854"/>
            </a:xfrm>
            <a:prstGeom prst="trapezoid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0" name="Trapezium 9">
              <a:extLst>
                <a:ext uri="{FF2B5EF4-FFF2-40B4-BE49-F238E27FC236}">
                  <a16:creationId xmlns:a16="http://schemas.microsoft.com/office/drawing/2014/main" id="{F3CEB3B4-4972-7B9C-A31E-B846E017C13A}"/>
                </a:ext>
              </a:extLst>
            </p:cNvPr>
            <p:cNvSpPr/>
            <p:nvPr/>
          </p:nvSpPr>
          <p:spPr>
            <a:xfrm>
              <a:off x="4053642" y="5831221"/>
              <a:ext cx="251352" cy="189854"/>
            </a:xfrm>
            <a:prstGeom prst="trapezoid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1" name="Gelijkbenige driehoek 10">
              <a:extLst>
                <a:ext uri="{FF2B5EF4-FFF2-40B4-BE49-F238E27FC236}">
                  <a16:creationId xmlns:a16="http://schemas.microsoft.com/office/drawing/2014/main" id="{C680858F-6D44-F39F-A44F-537AB9611C7B}"/>
                </a:ext>
              </a:extLst>
            </p:cNvPr>
            <p:cNvSpPr/>
            <p:nvPr/>
          </p:nvSpPr>
          <p:spPr>
            <a:xfrm>
              <a:off x="4861172" y="2598054"/>
              <a:ext cx="250272" cy="219288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Gelijkbenige driehoek 11">
              <a:extLst>
                <a:ext uri="{FF2B5EF4-FFF2-40B4-BE49-F238E27FC236}">
                  <a16:creationId xmlns:a16="http://schemas.microsoft.com/office/drawing/2014/main" id="{07D25E3D-95F6-B54D-301F-9E005B88F669}"/>
                </a:ext>
              </a:extLst>
            </p:cNvPr>
            <p:cNvSpPr/>
            <p:nvPr/>
          </p:nvSpPr>
          <p:spPr>
            <a:xfrm>
              <a:off x="5165625" y="5247522"/>
              <a:ext cx="250272" cy="219288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Gelijkbenige driehoek 12">
              <a:extLst>
                <a:ext uri="{FF2B5EF4-FFF2-40B4-BE49-F238E27FC236}">
                  <a16:creationId xmlns:a16="http://schemas.microsoft.com/office/drawing/2014/main" id="{25D1094C-DEED-A4BC-49E9-1E7E9EE234CC}"/>
                </a:ext>
              </a:extLst>
            </p:cNvPr>
            <p:cNvSpPr/>
            <p:nvPr/>
          </p:nvSpPr>
          <p:spPr>
            <a:xfrm>
              <a:off x="6687855" y="4523987"/>
              <a:ext cx="250272" cy="219288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Gelijkbenige driehoek 13">
              <a:extLst>
                <a:ext uri="{FF2B5EF4-FFF2-40B4-BE49-F238E27FC236}">
                  <a16:creationId xmlns:a16="http://schemas.microsoft.com/office/drawing/2014/main" id="{7DACCA1A-2A18-E967-9AD9-6BFD3E9D95D0}"/>
                </a:ext>
              </a:extLst>
            </p:cNvPr>
            <p:cNvSpPr/>
            <p:nvPr/>
          </p:nvSpPr>
          <p:spPr>
            <a:xfrm>
              <a:off x="6872031" y="2488410"/>
              <a:ext cx="250272" cy="219288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Gelijkbenige driehoek 14">
              <a:extLst>
                <a:ext uri="{FF2B5EF4-FFF2-40B4-BE49-F238E27FC236}">
                  <a16:creationId xmlns:a16="http://schemas.microsoft.com/office/drawing/2014/main" id="{93DBD6C3-A9F0-9EAA-C3A5-7617E6893100}"/>
                </a:ext>
              </a:extLst>
            </p:cNvPr>
            <p:cNvSpPr/>
            <p:nvPr/>
          </p:nvSpPr>
          <p:spPr>
            <a:xfrm>
              <a:off x="4771239" y="5944961"/>
              <a:ext cx="250272" cy="219288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6" name="Tekstvak 15">
            <a:extLst>
              <a:ext uri="{FF2B5EF4-FFF2-40B4-BE49-F238E27FC236}">
                <a16:creationId xmlns:a16="http://schemas.microsoft.com/office/drawing/2014/main" id="{4D6BE50D-2567-94F7-5BAE-EBEF39B602AF}"/>
              </a:ext>
            </a:extLst>
          </p:cNvPr>
          <p:cNvSpPr txBox="1"/>
          <p:nvPr/>
        </p:nvSpPr>
        <p:spPr>
          <a:xfrm rot="2623175">
            <a:off x="3867691" y="2707967"/>
            <a:ext cx="2121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Nevenvaarwater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E58043FB-8BAC-68E9-944F-CAC669D29978}"/>
              </a:ext>
            </a:extLst>
          </p:cNvPr>
          <p:cNvSpPr txBox="1"/>
          <p:nvPr/>
        </p:nvSpPr>
        <p:spPr>
          <a:xfrm rot="3470990">
            <a:off x="5877285" y="5096780"/>
            <a:ext cx="2121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Nevenvaarwater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6BD9C6D3-34B4-161C-1997-C2B9ACDC0232}"/>
              </a:ext>
            </a:extLst>
          </p:cNvPr>
          <p:cNvSpPr txBox="1"/>
          <p:nvPr/>
        </p:nvSpPr>
        <p:spPr>
          <a:xfrm rot="18363439">
            <a:off x="4523267" y="4498531"/>
            <a:ext cx="2203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Hoofdvaarwater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0BEFCE9A-1BE5-8525-1803-099E12E61463}"/>
              </a:ext>
            </a:extLst>
          </p:cNvPr>
          <p:cNvSpPr txBox="1"/>
          <p:nvPr/>
        </p:nvSpPr>
        <p:spPr>
          <a:xfrm>
            <a:off x="6266336" y="3635635"/>
            <a:ext cx="693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?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DEFE4CDF-B4DD-9363-23EA-DE81192F0D23}"/>
              </a:ext>
            </a:extLst>
          </p:cNvPr>
          <p:cNvSpPr txBox="1"/>
          <p:nvPr/>
        </p:nvSpPr>
        <p:spPr>
          <a:xfrm>
            <a:off x="5808794" y="3192100"/>
            <a:ext cx="693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?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9DBAB7D1-A194-885C-3AE7-9181E4147797}"/>
              </a:ext>
            </a:extLst>
          </p:cNvPr>
          <p:cNvSpPr txBox="1"/>
          <p:nvPr/>
        </p:nvSpPr>
        <p:spPr>
          <a:xfrm>
            <a:off x="5293975" y="3789215"/>
            <a:ext cx="693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?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17911779-34C2-7400-E2F7-BA22CBFB741F}"/>
              </a:ext>
            </a:extLst>
          </p:cNvPr>
          <p:cNvSpPr txBox="1"/>
          <p:nvPr/>
        </p:nvSpPr>
        <p:spPr>
          <a:xfrm>
            <a:off x="5760572" y="4328993"/>
            <a:ext cx="693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232084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598A20-71A3-C7F5-E076-6720EA270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BPR, Betonning, splitsingen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EBC335E-E2ED-3464-7843-AF9466B080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DF798A2-3378-8E30-ADD4-C06ADC57A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700" y="1682802"/>
            <a:ext cx="7086599" cy="4636984"/>
          </a:xfrm>
          <a:prstGeom prst="rect">
            <a:avLst/>
          </a:prstGeom>
        </p:spPr>
      </p:pic>
      <p:sp>
        <p:nvSpPr>
          <p:cNvPr id="8" name="Trapezium 7">
            <a:extLst>
              <a:ext uri="{FF2B5EF4-FFF2-40B4-BE49-F238E27FC236}">
                <a16:creationId xmlns:a16="http://schemas.microsoft.com/office/drawing/2014/main" id="{F30FCF56-CAB8-8B4A-6050-A45BC38DE4AF}"/>
              </a:ext>
            </a:extLst>
          </p:cNvPr>
          <p:cNvSpPr/>
          <p:nvPr/>
        </p:nvSpPr>
        <p:spPr>
          <a:xfrm>
            <a:off x="4695231" y="3016251"/>
            <a:ext cx="251352" cy="189854"/>
          </a:xfrm>
          <a:prstGeom prst="trapezoid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Trapezium 8">
            <a:extLst>
              <a:ext uri="{FF2B5EF4-FFF2-40B4-BE49-F238E27FC236}">
                <a16:creationId xmlns:a16="http://schemas.microsoft.com/office/drawing/2014/main" id="{2E382872-F7F4-B84E-5F3D-B5767ABFCA8A}"/>
              </a:ext>
            </a:extLst>
          </p:cNvPr>
          <p:cNvSpPr/>
          <p:nvPr/>
        </p:nvSpPr>
        <p:spPr>
          <a:xfrm>
            <a:off x="5035800" y="4871824"/>
            <a:ext cx="251352" cy="189854"/>
          </a:xfrm>
          <a:prstGeom prst="trapezoid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Trapezium 9">
            <a:extLst>
              <a:ext uri="{FF2B5EF4-FFF2-40B4-BE49-F238E27FC236}">
                <a16:creationId xmlns:a16="http://schemas.microsoft.com/office/drawing/2014/main" id="{C7077C1A-536E-3778-C6C3-CF70697D56AF}"/>
              </a:ext>
            </a:extLst>
          </p:cNvPr>
          <p:cNvSpPr/>
          <p:nvPr/>
        </p:nvSpPr>
        <p:spPr>
          <a:xfrm>
            <a:off x="6684982" y="5061678"/>
            <a:ext cx="251352" cy="189854"/>
          </a:xfrm>
          <a:prstGeom prst="trapezoid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Trapezium 10">
            <a:extLst>
              <a:ext uri="{FF2B5EF4-FFF2-40B4-BE49-F238E27FC236}">
                <a16:creationId xmlns:a16="http://schemas.microsoft.com/office/drawing/2014/main" id="{BE67ACA1-550C-B935-533A-C3650B714030}"/>
              </a:ext>
            </a:extLst>
          </p:cNvPr>
          <p:cNvSpPr/>
          <p:nvPr/>
        </p:nvSpPr>
        <p:spPr>
          <a:xfrm>
            <a:off x="6826740" y="2303614"/>
            <a:ext cx="251352" cy="189854"/>
          </a:xfrm>
          <a:prstGeom prst="trapezoid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Trapezium 11">
            <a:extLst>
              <a:ext uri="{FF2B5EF4-FFF2-40B4-BE49-F238E27FC236}">
                <a16:creationId xmlns:a16="http://schemas.microsoft.com/office/drawing/2014/main" id="{059ABB61-FA93-6A45-4512-24E1B195B103}"/>
              </a:ext>
            </a:extLst>
          </p:cNvPr>
          <p:cNvSpPr/>
          <p:nvPr/>
        </p:nvSpPr>
        <p:spPr>
          <a:xfrm>
            <a:off x="4443879" y="5831221"/>
            <a:ext cx="251352" cy="189854"/>
          </a:xfrm>
          <a:prstGeom prst="trapezoid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Gelijkbenige driehoek 12">
            <a:extLst>
              <a:ext uri="{FF2B5EF4-FFF2-40B4-BE49-F238E27FC236}">
                <a16:creationId xmlns:a16="http://schemas.microsoft.com/office/drawing/2014/main" id="{DA16382A-4AB3-92BE-1FCA-716036CEF554}"/>
              </a:ext>
            </a:extLst>
          </p:cNvPr>
          <p:cNvSpPr/>
          <p:nvPr/>
        </p:nvSpPr>
        <p:spPr>
          <a:xfrm>
            <a:off x="5251409" y="2598054"/>
            <a:ext cx="250272" cy="219288"/>
          </a:xfrm>
          <a:prstGeom prst="triangl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Gelijkbenige driehoek 13">
            <a:extLst>
              <a:ext uri="{FF2B5EF4-FFF2-40B4-BE49-F238E27FC236}">
                <a16:creationId xmlns:a16="http://schemas.microsoft.com/office/drawing/2014/main" id="{635771BF-259D-C4B8-A211-E7306DF1A66B}"/>
              </a:ext>
            </a:extLst>
          </p:cNvPr>
          <p:cNvSpPr/>
          <p:nvPr/>
        </p:nvSpPr>
        <p:spPr>
          <a:xfrm>
            <a:off x="5555862" y="5247522"/>
            <a:ext cx="250272" cy="219288"/>
          </a:xfrm>
          <a:prstGeom prst="triangl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Gelijkbenige driehoek 14">
            <a:extLst>
              <a:ext uri="{FF2B5EF4-FFF2-40B4-BE49-F238E27FC236}">
                <a16:creationId xmlns:a16="http://schemas.microsoft.com/office/drawing/2014/main" id="{4C0137B1-16C2-4F7D-1119-66087874C32C}"/>
              </a:ext>
            </a:extLst>
          </p:cNvPr>
          <p:cNvSpPr/>
          <p:nvPr/>
        </p:nvSpPr>
        <p:spPr>
          <a:xfrm>
            <a:off x="7078092" y="4523987"/>
            <a:ext cx="250272" cy="219288"/>
          </a:xfrm>
          <a:prstGeom prst="triangl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Gelijkbenige driehoek 15">
            <a:extLst>
              <a:ext uri="{FF2B5EF4-FFF2-40B4-BE49-F238E27FC236}">
                <a16:creationId xmlns:a16="http://schemas.microsoft.com/office/drawing/2014/main" id="{66117ECF-65E6-32AE-2D9A-CDECF8644C24}"/>
              </a:ext>
            </a:extLst>
          </p:cNvPr>
          <p:cNvSpPr/>
          <p:nvPr/>
        </p:nvSpPr>
        <p:spPr>
          <a:xfrm>
            <a:off x="7262268" y="2488410"/>
            <a:ext cx="250272" cy="219288"/>
          </a:xfrm>
          <a:prstGeom prst="triangl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Gelijkbenige driehoek 16">
            <a:extLst>
              <a:ext uri="{FF2B5EF4-FFF2-40B4-BE49-F238E27FC236}">
                <a16:creationId xmlns:a16="http://schemas.microsoft.com/office/drawing/2014/main" id="{0282FAF9-68AD-5831-A240-DDA7A15C755D}"/>
              </a:ext>
            </a:extLst>
          </p:cNvPr>
          <p:cNvSpPr/>
          <p:nvPr/>
        </p:nvSpPr>
        <p:spPr>
          <a:xfrm>
            <a:off x="5161476" y="5944961"/>
            <a:ext cx="250272" cy="219288"/>
          </a:xfrm>
          <a:prstGeom prst="triangl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FB633E26-8F01-3466-3607-7EC911D7ED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56108" t="56168" r="26663" b="8598"/>
          <a:stretch/>
        </p:blipFill>
        <p:spPr bwMode="auto">
          <a:xfrm>
            <a:off x="6096000" y="4258489"/>
            <a:ext cx="378963" cy="530996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</p:spPr>
      </p:pic>
      <p:sp>
        <p:nvSpPr>
          <p:cNvPr id="20" name="Trapezium 19">
            <a:extLst>
              <a:ext uri="{FF2B5EF4-FFF2-40B4-BE49-F238E27FC236}">
                <a16:creationId xmlns:a16="http://schemas.microsoft.com/office/drawing/2014/main" id="{B012D537-795A-7742-5733-F3C1C5479EFA}"/>
              </a:ext>
            </a:extLst>
          </p:cNvPr>
          <p:cNvSpPr/>
          <p:nvPr/>
        </p:nvSpPr>
        <p:spPr>
          <a:xfrm>
            <a:off x="5680458" y="4068635"/>
            <a:ext cx="251352" cy="189854"/>
          </a:xfrm>
          <a:prstGeom prst="trapezoid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1" name="Gelijkbenige driehoek 20">
            <a:extLst>
              <a:ext uri="{FF2B5EF4-FFF2-40B4-BE49-F238E27FC236}">
                <a16:creationId xmlns:a16="http://schemas.microsoft.com/office/drawing/2014/main" id="{4D76A2DA-8C9C-0997-26D9-36B3F015CE15}"/>
              </a:ext>
            </a:extLst>
          </p:cNvPr>
          <p:cNvSpPr/>
          <p:nvPr/>
        </p:nvSpPr>
        <p:spPr>
          <a:xfrm>
            <a:off x="6655586" y="3701501"/>
            <a:ext cx="250272" cy="219288"/>
          </a:xfrm>
          <a:prstGeom prst="triangl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386" name="Picture 2" descr="SIGNI-betonningsrichting | gratis uitleg">
            <a:extLst>
              <a:ext uri="{FF2B5EF4-FFF2-40B4-BE49-F238E27FC236}">
                <a16:creationId xmlns:a16="http://schemas.microsoft.com/office/drawing/2014/main" id="{81D521C7-88E2-B66B-415F-AF166373C4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" r="50000"/>
          <a:stretch>
            <a:fillRect/>
          </a:stretch>
        </p:blipFill>
        <p:spPr bwMode="auto">
          <a:xfrm>
            <a:off x="6089145" y="3206105"/>
            <a:ext cx="356179" cy="47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kstvak 33">
            <a:extLst>
              <a:ext uri="{FF2B5EF4-FFF2-40B4-BE49-F238E27FC236}">
                <a16:creationId xmlns:a16="http://schemas.microsoft.com/office/drawing/2014/main" id="{04A51FF4-0DC0-6E5E-8159-71828744F954}"/>
              </a:ext>
            </a:extLst>
          </p:cNvPr>
          <p:cNvSpPr txBox="1"/>
          <p:nvPr/>
        </p:nvSpPr>
        <p:spPr>
          <a:xfrm rot="2623175">
            <a:off x="3885226" y="2692121"/>
            <a:ext cx="2121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Nevenvaarwater</a:t>
            </a: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3721D57C-1B82-6AD1-ED47-A011B7962A53}"/>
              </a:ext>
            </a:extLst>
          </p:cNvPr>
          <p:cNvSpPr txBox="1"/>
          <p:nvPr/>
        </p:nvSpPr>
        <p:spPr>
          <a:xfrm rot="3470990">
            <a:off x="6090334" y="4899920"/>
            <a:ext cx="2121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Nevenvaarwater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22D47F14-12FB-944D-4C04-47770000AD18}"/>
              </a:ext>
            </a:extLst>
          </p:cNvPr>
          <p:cNvSpPr txBox="1"/>
          <p:nvPr/>
        </p:nvSpPr>
        <p:spPr>
          <a:xfrm rot="18363439">
            <a:off x="4470083" y="4761097"/>
            <a:ext cx="2203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Hoofdvaarwater</a:t>
            </a:r>
          </a:p>
        </p:txBody>
      </p:sp>
    </p:spTree>
    <p:extLst>
      <p:ext uri="{BB962C8B-B14F-4D97-AF65-F5344CB8AC3E}">
        <p14:creationId xmlns:p14="http://schemas.microsoft.com/office/powerpoint/2010/main" val="7343610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6D63A8-AF21-D877-1EBF-0D380CEFA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BPR, Klein of GROOT schip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0A0FAFB-81EF-62B8-7A3D-CE0A5CD80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Een </a:t>
            </a:r>
            <a:r>
              <a:rPr lang="nl-NL" b="1" u="sng" dirty="0">
                <a:solidFill>
                  <a:srgbClr val="FFC000"/>
                </a:solidFill>
              </a:rPr>
              <a:t>Groot schip</a:t>
            </a:r>
            <a:r>
              <a:rPr lang="nl-NL" dirty="0"/>
              <a:t> is…:</a:t>
            </a:r>
          </a:p>
          <a:p>
            <a:pPr lvl="1"/>
            <a:r>
              <a:rPr lang="nl-NL" dirty="0"/>
              <a:t>… een schip dat </a:t>
            </a:r>
            <a:r>
              <a:rPr lang="nl-NL" i="1" u="sng" dirty="0"/>
              <a:t>langer</a:t>
            </a:r>
            <a:r>
              <a:rPr lang="nl-NL" dirty="0"/>
              <a:t> is dan </a:t>
            </a:r>
            <a:r>
              <a:rPr lang="nl-NL" b="1" u="sng" dirty="0">
                <a:solidFill>
                  <a:srgbClr val="FFC000"/>
                </a:solidFill>
              </a:rPr>
              <a:t>20</a:t>
            </a:r>
            <a:r>
              <a:rPr lang="nl-NL" dirty="0"/>
              <a:t> meter</a:t>
            </a:r>
          </a:p>
          <a:p>
            <a:pPr lvl="1"/>
            <a:r>
              <a:rPr lang="nl-NL" dirty="0"/>
              <a:t>En alle beroepsvaart (</a:t>
            </a:r>
            <a:r>
              <a:rPr lang="nl-NL" i="1" dirty="0"/>
              <a:t>ook als ze kleiner dan 20 meter zijn!</a:t>
            </a:r>
            <a:r>
              <a:rPr lang="nl-NL" dirty="0"/>
              <a:t>), zoals passagiersschepen, vissersschepen, veerponten, sleepboten, etc.</a:t>
            </a:r>
          </a:p>
          <a:p>
            <a:pPr lvl="1"/>
            <a:endParaRPr lang="nl-NL" dirty="0"/>
          </a:p>
          <a:p>
            <a:pPr lvl="1"/>
            <a:endParaRPr lang="nl-NL" dirty="0"/>
          </a:p>
          <a:p>
            <a:r>
              <a:rPr lang="nl-NL" dirty="0"/>
              <a:t>Een </a:t>
            </a:r>
            <a:r>
              <a:rPr lang="nl-NL" b="1" u="sng" dirty="0">
                <a:solidFill>
                  <a:srgbClr val="FFC000"/>
                </a:solidFill>
              </a:rPr>
              <a:t>Klein schip</a:t>
            </a:r>
            <a:r>
              <a:rPr lang="nl-NL" dirty="0"/>
              <a:t> is…:</a:t>
            </a:r>
          </a:p>
          <a:p>
            <a:pPr lvl="1"/>
            <a:r>
              <a:rPr lang="nl-NL" dirty="0"/>
              <a:t>…een schip dat </a:t>
            </a:r>
            <a:r>
              <a:rPr lang="nl-NL" i="1" u="sng" dirty="0"/>
              <a:t>kleiner</a:t>
            </a:r>
            <a:r>
              <a:rPr lang="nl-NL" dirty="0"/>
              <a:t> is dan </a:t>
            </a:r>
            <a:r>
              <a:rPr lang="nl-NL" b="1" u="sng" dirty="0">
                <a:solidFill>
                  <a:srgbClr val="FFC000"/>
                </a:solidFill>
              </a:rPr>
              <a:t>20</a:t>
            </a:r>
            <a:r>
              <a:rPr lang="nl-NL" dirty="0"/>
              <a:t> meter…</a:t>
            </a:r>
          </a:p>
          <a:p>
            <a:pPr lvl="2"/>
            <a:r>
              <a:rPr lang="nl-NL" dirty="0"/>
              <a:t>Maar, met uitzondering van de beroepsvaart!</a:t>
            </a:r>
          </a:p>
          <a:p>
            <a:pPr lvl="1"/>
            <a:r>
              <a:rPr lang="nl-NL" dirty="0"/>
              <a:t>Een windsurfplank is ook een klein schip!</a:t>
            </a:r>
          </a:p>
          <a:p>
            <a:endParaRPr lang="nl-NL" dirty="0"/>
          </a:p>
        </p:txBody>
      </p:sp>
      <p:pic>
        <p:nvPicPr>
          <p:cNvPr id="17410" name="Picture 2" descr="Windsurfen in Harlingen | Ervaar de wind | Harlingen Welkom aan Zee">
            <a:extLst>
              <a:ext uri="{FF2B5EF4-FFF2-40B4-BE49-F238E27FC236}">
                <a16:creationId xmlns:a16="http://schemas.microsoft.com/office/drawing/2014/main" id="{2082D027-1A29-CFE0-6578-8C7FB8D6D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450" y="4007427"/>
            <a:ext cx="2151908" cy="230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69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576BE5-9C1E-8B3B-ABA4-2BC35830C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902" y="120115"/>
            <a:ext cx="10515600" cy="1325563"/>
          </a:xfrm>
        </p:spPr>
        <p:txBody>
          <a:bodyPr/>
          <a:lstStyle/>
          <a:p>
            <a:r>
              <a:rPr lang="nl-NL" dirty="0"/>
              <a:t>BPR, voorbeelden</a:t>
            </a: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95E06E4C-AF9F-CF96-3357-506F984EE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729" y="1286687"/>
            <a:ext cx="3098780" cy="2240987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696ACA9F-C495-B41A-6F5E-A457B4BFF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247" y="1286687"/>
            <a:ext cx="3098779" cy="2321348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11F9F339-60B6-CE49-B6F5-E38088CD4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729" y="4143452"/>
            <a:ext cx="3098780" cy="2302262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D1892B56-A97C-85BB-A454-AD44CE19C4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139390"/>
            <a:ext cx="3176770" cy="2297388"/>
          </a:xfrm>
          <a:prstGeom prst="rect">
            <a:avLst/>
          </a:prstGeom>
        </p:spPr>
      </p:pic>
      <p:sp>
        <p:nvSpPr>
          <p:cNvPr id="26" name="Rechthoek 25">
            <a:extLst>
              <a:ext uri="{FF2B5EF4-FFF2-40B4-BE49-F238E27FC236}">
                <a16:creationId xmlns:a16="http://schemas.microsoft.com/office/drawing/2014/main" id="{FAD258A2-0379-71A9-861D-4772A2D17A5A}"/>
              </a:ext>
            </a:extLst>
          </p:cNvPr>
          <p:cNvSpPr/>
          <p:nvPr/>
        </p:nvSpPr>
        <p:spPr>
          <a:xfrm>
            <a:off x="7429289" y="1413613"/>
            <a:ext cx="628650" cy="862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9BCDA50A-ED4E-A825-C4AA-F136619E3AC9}"/>
              </a:ext>
            </a:extLst>
          </p:cNvPr>
          <p:cNvSpPr/>
          <p:nvPr/>
        </p:nvSpPr>
        <p:spPr>
          <a:xfrm>
            <a:off x="2092114" y="1419167"/>
            <a:ext cx="628650" cy="778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8" name="Rechthoek 27">
            <a:extLst>
              <a:ext uri="{FF2B5EF4-FFF2-40B4-BE49-F238E27FC236}">
                <a16:creationId xmlns:a16="http://schemas.microsoft.com/office/drawing/2014/main" id="{127E5F3F-C2E7-FED8-386B-13320F71FFA6}"/>
              </a:ext>
            </a:extLst>
          </p:cNvPr>
          <p:cNvSpPr/>
          <p:nvPr/>
        </p:nvSpPr>
        <p:spPr>
          <a:xfrm>
            <a:off x="3289752" y="4228658"/>
            <a:ext cx="526539" cy="779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9" name="Rechthoek 28">
            <a:extLst>
              <a:ext uri="{FF2B5EF4-FFF2-40B4-BE49-F238E27FC236}">
                <a16:creationId xmlns:a16="http://schemas.microsoft.com/office/drawing/2014/main" id="{53833940-4164-65B5-576E-F4AA5B8138FA}"/>
              </a:ext>
            </a:extLst>
          </p:cNvPr>
          <p:cNvSpPr/>
          <p:nvPr/>
        </p:nvSpPr>
        <p:spPr>
          <a:xfrm>
            <a:off x="7611657" y="4219651"/>
            <a:ext cx="674880" cy="790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1" name="Afbeelding 30">
            <a:extLst>
              <a:ext uri="{FF2B5EF4-FFF2-40B4-BE49-F238E27FC236}">
                <a16:creationId xmlns:a16="http://schemas.microsoft.com/office/drawing/2014/main" id="{9AD29908-3CE4-59CC-1DFB-4ED4DFF079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0333" y="1096983"/>
            <a:ext cx="3188176" cy="2818216"/>
          </a:xfrm>
          <a:prstGeom prst="rect">
            <a:avLst/>
          </a:prstGeom>
        </p:spPr>
      </p:pic>
      <p:pic>
        <p:nvPicPr>
          <p:cNvPr id="33" name="Afbeelding 32">
            <a:extLst>
              <a:ext uri="{FF2B5EF4-FFF2-40B4-BE49-F238E27FC236}">
                <a16:creationId xmlns:a16="http://schemas.microsoft.com/office/drawing/2014/main" id="{E8D39E8F-3752-B5C2-5BD2-E83DECBC00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0247" y="1096983"/>
            <a:ext cx="3129145" cy="2817343"/>
          </a:xfrm>
          <a:prstGeom prst="rect">
            <a:avLst/>
          </a:prstGeom>
        </p:spPr>
      </p:pic>
      <p:pic>
        <p:nvPicPr>
          <p:cNvPr id="35" name="Afbeelding 34">
            <a:extLst>
              <a:ext uri="{FF2B5EF4-FFF2-40B4-BE49-F238E27FC236}">
                <a16:creationId xmlns:a16="http://schemas.microsoft.com/office/drawing/2014/main" id="{9DF37C4A-576D-4FCA-2B2C-35042B82DD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0333" y="4107640"/>
            <a:ext cx="3188176" cy="2630245"/>
          </a:xfrm>
          <a:prstGeom prst="rect">
            <a:avLst/>
          </a:prstGeom>
        </p:spPr>
      </p:pic>
      <p:pic>
        <p:nvPicPr>
          <p:cNvPr id="37" name="Afbeelding 36">
            <a:extLst>
              <a:ext uri="{FF2B5EF4-FFF2-40B4-BE49-F238E27FC236}">
                <a16:creationId xmlns:a16="http://schemas.microsoft.com/office/drawing/2014/main" id="{8E907331-150C-EC0C-D574-5C61BB30DB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4104030"/>
            <a:ext cx="3185240" cy="257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3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F3F7A0-B65A-EF24-2D76-65D7D6479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Belangrijk Schiemanswerk (knopen)</a:t>
            </a:r>
          </a:p>
        </p:txBody>
      </p:sp>
      <p:pic>
        <p:nvPicPr>
          <p:cNvPr id="5122" name="Picture 2" descr="Achtknoop - Wikipedia">
            <a:extLst>
              <a:ext uri="{FF2B5EF4-FFF2-40B4-BE49-F238E27FC236}">
                <a16:creationId xmlns:a16="http://schemas.microsoft.com/office/drawing/2014/main" id="{BAD3408E-5C10-A3DF-9803-E3D7B5D32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1518" y="2632780"/>
            <a:ext cx="2522361" cy="8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I4WAL - Paalsteek">
            <a:extLst>
              <a:ext uri="{FF2B5EF4-FFF2-40B4-BE49-F238E27FC236}">
                <a16:creationId xmlns:a16="http://schemas.microsoft.com/office/drawing/2014/main" id="{D3B82C71-697C-3088-C468-652C1828E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25" b="95898" l="7143" r="92437">
                        <a14:foregroundMark x1="36975" y1="7227" x2="36975" y2="7227"/>
                        <a14:foregroundMark x1="35294" y1="3125" x2="35294" y2="3125"/>
                        <a14:foregroundMark x1="93277" y1="50000" x2="93277" y2="50000"/>
                        <a14:foregroundMark x1="7563" y1="65039" x2="7563" y2="65039"/>
                        <a14:foregroundMark x1="42017" y1="95898" x2="42017" y2="95898"/>
                        <a14:backgroundMark x1="44538" y1="31055" x2="44538" y2="310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630" y="1784348"/>
            <a:ext cx="1233489" cy="2653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Platte knoop - Wikipedia">
            <a:extLst>
              <a:ext uri="{FF2B5EF4-FFF2-40B4-BE49-F238E27FC236}">
                <a16:creationId xmlns:a16="http://schemas.microsoft.com/office/drawing/2014/main" id="{EF633855-5929-F046-1F0F-387AFAD3B9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8084059-788A-856C-797C-44B98819E3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847354" y="2494383"/>
            <a:ext cx="2759453" cy="1233488"/>
          </a:xfrm>
          <a:prstGeom prst="rect">
            <a:avLst/>
          </a:prstGeom>
        </p:spPr>
      </p:pic>
      <p:pic>
        <p:nvPicPr>
          <p:cNvPr id="5134" name="Picture 14" descr="PI4WAL - Dubbele halve steek">
            <a:extLst>
              <a:ext uri="{FF2B5EF4-FFF2-40B4-BE49-F238E27FC236}">
                <a16:creationId xmlns:a16="http://schemas.microsoft.com/office/drawing/2014/main" id="{C471EB32-D4B8-359E-342F-5FE07985C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7852" l="1746" r="93267">
                        <a14:foregroundMark x1="2244" y1="17383" x2="2244" y2="17383"/>
                        <a14:foregroundMark x1="24439" y1="3320" x2="24439" y2="3320"/>
                        <a14:foregroundMark x1="85536" y1="93164" x2="85536" y2="93164"/>
                        <a14:foregroundMark x1="92269" y1="65625" x2="92269" y2="65625"/>
                        <a14:foregroundMark x1="93017" y1="97852" x2="93017" y2="97852"/>
                        <a14:foregroundMark x1="93267" y1="66016" x2="93267" y2="66016"/>
                        <a14:backgroundMark x1="33666" y1="63086" x2="33666" y2="63086"/>
                        <a14:backgroundMark x1="45137" y1="61914" x2="45137" y2="61914"/>
                        <a14:backgroundMark x1="47382" y1="61523" x2="47382" y2="61523"/>
                        <a14:backgroundMark x1="50374" y1="61523" x2="50374" y2="61523"/>
                        <a14:backgroundMark x1="53117" y1="61133" x2="49626" y2="61328"/>
                        <a14:backgroundMark x1="48878" y1="47461" x2="48878" y2="47461"/>
                        <a14:backgroundMark x1="58853" y1="45117" x2="58853" y2="45117"/>
                        <a14:backgroundMark x1="60349" y1="44727" x2="60349" y2="44727"/>
                        <a14:backgroundMark x1="71571" y1="66211" x2="71571" y2="66211"/>
                        <a14:backgroundMark x1="62594" y1="60352" x2="76559" y2="59375"/>
                        <a14:backgroundMark x1="76559" y1="59375" x2="81297" y2="59961"/>
                        <a14:backgroundMark x1="74564" y1="66016" x2="74564" y2="66016"/>
                        <a14:backgroundMark x1="77057" y1="72852" x2="82544" y2="69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940" y="2330454"/>
            <a:ext cx="1720769" cy="219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C2146D71-FB29-ADF4-37F5-D794890A7B28}"/>
              </a:ext>
            </a:extLst>
          </p:cNvPr>
          <p:cNvSpPr txBox="1"/>
          <p:nvPr/>
        </p:nvSpPr>
        <p:spPr>
          <a:xfrm>
            <a:off x="569271" y="4843731"/>
            <a:ext cx="2009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Achtknoop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61AF22D9-F4FE-4D52-40A8-5D88CD07BB33}"/>
              </a:ext>
            </a:extLst>
          </p:cNvPr>
          <p:cNvSpPr txBox="1"/>
          <p:nvPr/>
        </p:nvSpPr>
        <p:spPr>
          <a:xfrm>
            <a:off x="2038250" y="4853121"/>
            <a:ext cx="232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Paalsteek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99281207-C8F6-ADB3-859B-58B4ECECE68D}"/>
              </a:ext>
            </a:extLst>
          </p:cNvPr>
          <p:cNvSpPr txBox="1"/>
          <p:nvPr/>
        </p:nvSpPr>
        <p:spPr>
          <a:xfrm>
            <a:off x="3681775" y="4840338"/>
            <a:ext cx="232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Platte knoop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4FFD0E39-B1FA-5006-E1E1-867B9CFAA354}"/>
              </a:ext>
            </a:extLst>
          </p:cNvPr>
          <p:cNvSpPr txBox="1"/>
          <p:nvPr/>
        </p:nvSpPr>
        <p:spPr>
          <a:xfrm>
            <a:off x="5527233" y="4862511"/>
            <a:ext cx="232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Schootsteek</a:t>
            </a:r>
          </a:p>
        </p:txBody>
      </p:sp>
      <p:pic>
        <p:nvPicPr>
          <p:cNvPr id="5136" name="Picture 16" descr="Schootsteek - Wikipedia">
            <a:extLst>
              <a:ext uri="{FF2B5EF4-FFF2-40B4-BE49-F238E27FC236}">
                <a16:creationId xmlns:a16="http://schemas.microsoft.com/office/drawing/2014/main" id="{FC60F7C0-772B-7032-D04B-4CF968E20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782749" y="2566194"/>
            <a:ext cx="2759455" cy="119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PI4WAL - Mastworp">
            <a:extLst>
              <a:ext uri="{FF2B5EF4-FFF2-40B4-BE49-F238E27FC236}">
                <a16:creationId xmlns:a16="http://schemas.microsoft.com/office/drawing/2014/main" id="{60BF2E41-9BAC-AA8C-2131-E75C7762B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97" b="95117" l="6032" r="96508">
                        <a14:foregroundMark x1="6032" y1="36133" x2="6032" y2="36133"/>
                        <a14:foregroundMark x1="50159" y1="4492" x2="50159" y2="4492"/>
                        <a14:foregroundMark x1="96508" y1="35156" x2="96508" y2="35156"/>
                        <a14:foregroundMark x1="71111" y1="95117" x2="71111" y2="951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365" y="1809836"/>
            <a:ext cx="1804807" cy="293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B5CF5A54-FBBE-3808-0159-75806B5F1974}"/>
              </a:ext>
            </a:extLst>
          </p:cNvPr>
          <p:cNvSpPr txBox="1"/>
          <p:nvPr/>
        </p:nvSpPr>
        <p:spPr>
          <a:xfrm>
            <a:off x="7658100" y="4810393"/>
            <a:ext cx="232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Mastworp 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BB4233D9-A2CE-EEE6-10B7-8F1E464A35F4}"/>
              </a:ext>
            </a:extLst>
          </p:cNvPr>
          <p:cNvSpPr txBox="1"/>
          <p:nvPr/>
        </p:nvSpPr>
        <p:spPr>
          <a:xfrm>
            <a:off x="9363274" y="4865939"/>
            <a:ext cx="232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Slipsteek halve steek</a:t>
            </a:r>
          </a:p>
        </p:txBody>
      </p:sp>
    </p:spTree>
    <p:extLst>
      <p:ext uri="{BB962C8B-B14F-4D97-AF65-F5344CB8AC3E}">
        <p14:creationId xmlns:p14="http://schemas.microsoft.com/office/powerpoint/2010/main" val="408448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6" grpId="0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3AD351-68CA-E89A-189B-B75D2AFA5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BPR, voorbeelden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1DCFCF9-3858-E46C-EBB3-48A610EB6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946" y="1599945"/>
            <a:ext cx="2734057" cy="182905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FF0D6B5-6B7D-C431-B05A-5C891BA79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250" y="1542787"/>
            <a:ext cx="2610214" cy="188621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41A49CA-E028-B559-83A2-449F6EDA56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5393" y="4357692"/>
            <a:ext cx="2591162" cy="1867161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D72D91D9-E838-EA08-184B-73EED8E2CF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4250" y="4300533"/>
            <a:ext cx="2724530" cy="1981477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320970B2-6C01-94DF-19E9-95E12380F1EC}"/>
              </a:ext>
            </a:extLst>
          </p:cNvPr>
          <p:cNvSpPr/>
          <p:nvPr/>
        </p:nvSpPr>
        <p:spPr>
          <a:xfrm>
            <a:off x="3078163" y="1897887"/>
            <a:ext cx="668866" cy="67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207CE775-E448-2AF8-87A6-468CEA0468EB}"/>
              </a:ext>
            </a:extLst>
          </p:cNvPr>
          <p:cNvSpPr/>
          <p:nvPr/>
        </p:nvSpPr>
        <p:spPr>
          <a:xfrm>
            <a:off x="8610931" y="4357692"/>
            <a:ext cx="668866" cy="67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D7A2E8E8-4DD3-33C6-885D-BAAC1DC917A5}"/>
              </a:ext>
            </a:extLst>
          </p:cNvPr>
          <p:cNvSpPr/>
          <p:nvPr/>
        </p:nvSpPr>
        <p:spPr>
          <a:xfrm rot="18820976">
            <a:off x="3709954" y="4716693"/>
            <a:ext cx="371658" cy="469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FC62E9E3-2287-209E-98CD-50B720B9D402}"/>
              </a:ext>
            </a:extLst>
          </p:cNvPr>
          <p:cNvSpPr/>
          <p:nvPr/>
        </p:nvSpPr>
        <p:spPr>
          <a:xfrm rot="2646621">
            <a:off x="8038919" y="1744999"/>
            <a:ext cx="689057" cy="463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36561DC1-B26D-671F-70C3-09C38A4521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4250" y="4274737"/>
            <a:ext cx="2745245" cy="2295845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CE87B3A-F210-8722-E9E9-FD82F7B6EB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4250" y="1531194"/>
            <a:ext cx="2619741" cy="2191056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49962671-5748-3717-5C97-6266928C48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3946" y="1540721"/>
            <a:ext cx="2753109" cy="2181529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13023C9F-4D4A-23F2-B08F-147704E1B3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06582" y="4300533"/>
            <a:ext cx="2600688" cy="229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8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3F6F2C-83AD-0E55-DB3B-809376858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BPR, Borden</a:t>
            </a:r>
          </a:p>
        </p:txBody>
      </p:sp>
      <p:sp>
        <p:nvSpPr>
          <p:cNvPr id="4" name="Tijdelijke aanduiding voor inhoud 16">
            <a:extLst>
              <a:ext uri="{FF2B5EF4-FFF2-40B4-BE49-F238E27FC236}">
                <a16:creationId xmlns:a16="http://schemas.microsoft.com/office/drawing/2014/main" id="{A9E63327-1ADA-725E-FFB0-3D5765DA857D}"/>
              </a:ext>
            </a:extLst>
          </p:cNvPr>
          <p:cNvSpPr txBox="1">
            <a:spLocks/>
          </p:cNvSpPr>
          <p:nvPr/>
        </p:nvSpPr>
        <p:spPr>
          <a:xfrm>
            <a:off x="912368" y="1825625"/>
            <a:ext cx="10198244" cy="4395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nl-NL" dirty="0"/>
              <a:t>Verboden doorvaart → Lijkt op bord verkeer </a:t>
            </a:r>
          </a:p>
          <a:p>
            <a:pPr lvl="1"/>
            <a:endParaRPr lang="nl-NL" dirty="0"/>
          </a:p>
          <a:p>
            <a:pPr lvl="1"/>
            <a:r>
              <a:rPr lang="nl-NL" dirty="0"/>
              <a:t>Verboden golfslag te maken</a:t>
            </a:r>
          </a:p>
          <a:p>
            <a:pPr lvl="1"/>
            <a:endParaRPr lang="nl-NL" dirty="0"/>
          </a:p>
          <a:p>
            <a:pPr lvl="1"/>
            <a:r>
              <a:rPr lang="nl-NL" dirty="0"/>
              <a:t>Verboden ligplaats te nemen (ankeren of afmeren) binnen de in meters aan gegeven breedte te rekenen vanaf het bord</a:t>
            </a:r>
          </a:p>
          <a:p>
            <a:pPr lvl="1"/>
            <a:endParaRPr lang="nl-NL" dirty="0"/>
          </a:p>
          <a:p>
            <a:pPr lvl="1"/>
            <a:r>
              <a:rPr lang="nl-NL" dirty="0"/>
              <a:t>Verboden stil te liggen aan de zijde van het vaarwater waar het bord geplaatst is</a:t>
            </a:r>
          </a:p>
          <a:p>
            <a:pPr lvl="1"/>
            <a:endParaRPr lang="nl-NL" dirty="0"/>
          </a:p>
          <a:p>
            <a:pPr lvl="1"/>
            <a:r>
              <a:rPr lang="nl-NL" dirty="0"/>
              <a:t>Verboden voor motorschepen</a:t>
            </a:r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1C0989E-71B0-5A90-B9A7-D0BDC20BC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590" y="1825625"/>
            <a:ext cx="603556" cy="43285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E9AD2E7-73D8-139B-87CF-824F14355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713" y="2607063"/>
            <a:ext cx="518205" cy="52430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C44EA2B-A373-52B7-DB69-9A06B34F4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721" y="3540561"/>
            <a:ext cx="518205" cy="51820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9177E59-187D-7B8C-88F6-0DF90C640F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713" y="4663628"/>
            <a:ext cx="518205" cy="52430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B8C40C7-53E5-5312-D794-3A18258AA2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713" y="5655938"/>
            <a:ext cx="518205" cy="524301"/>
          </a:xfrm>
          <a:prstGeom prst="rect">
            <a:avLst/>
          </a:prstGeom>
        </p:spPr>
      </p:pic>
      <p:pic>
        <p:nvPicPr>
          <p:cNvPr id="1026" name="Picture 2" descr="Verkeersbord C02 camerahandhaving | Brickyard">
            <a:extLst>
              <a:ext uri="{FF2B5EF4-FFF2-40B4-BE49-F238E27FC236}">
                <a16:creationId xmlns:a16="http://schemas.microsoft.com/office/drawing/2014/main" id="{5828149A-26A5-C189-ED22-65262CBD4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5" b="99206" l="2646" r="97884">
                        <a14:foregroundMark x1="48413" y1="5026" x2="48413" y2="5026"/>
                        <a14:foregroundMark x1="6614" y1="36772" x2="6614" y2="36772"/>
                        <a14:foregroundMark x1="13757" y1="48677" x2="80952" y2="54762"/>
                        <a14:foregroundMark x1="80952" y1="54762" x2="89947" y2="42593"/>
                        <a14:foregroundMark x1="89947" y1="42593" x2="88095" y2="67989"/>
                        <a14:foregroundMark x1="88095" y1="67989" x2="71693" y2="82011"/>
                        <a14:foregroundMark x1="71693" y1="82011" x2="50000" y2="84127"/>
                        <a14:foregroundMark x1="50000" y1="84127" x2="29365" y2="80423"/>
                        <a14:foregroundMark x1="29365" y1="80423" x2="14286" y2="58995"/>
                        <a14:foregroundMark x1="14286" y1="58995" x2="14815" y2="36243"/>
                        <a14:foregroundMark x1="14815" y1="36243" x2="33333" y2="6349"/>
                        <a14:foregroundMark x1="33333" y1="6349" x2="48413" y2="1587"/>
                        <a14:foregroundMark x1="48413" y1="1587" x2="49206" y2="529"/>
                        <a14:foregroundMark x1="91534" y1="26984" x2="96032" y2="50529"/>
                        <a14:foregroundMark x1="96032" y1="50529" x2="95767" y2="50794"/>
                        <a14:foregroundMark x1="75397" y1="38889" x2="56349" y2="69312"/>
                        <a14:foregroundMark x1="24339" y1="33598" x2="41270" y2="67989"/>
                        <a14:foregroundMark x1="62698" y1="40741" x2="40476" y2="55556"/>
                        <a14:foregroundMark x1="45238" y1="42328" x2="46561" y2="42063"/>
                        <a14:foregroundMark x1="9524" y1="53175" x2="9524" y2="53175"/>
                        <a14:foregroundMark x1="6614" y1="66667" x2="11640" y2="41005"/>
                        <a14:foregroundMark x1="2381" y1="61376" x2="4497" y2="45767"/>
                        <a14:foregroundMark x1="4497" y1="45767" x2="2646" y2="44709"/>
                        <a14:foregroundMark x1="40476" y1="94180" x2="59524" y2="94709"/>
                        <a14:foregroundMark x1="59524" y1="94709" x2="59524" y2="94444"/>
                        <a14:foregroundMark x1="97619" y1="38624" x2="98148" y2="56878"/>
                        <a14:foregroundMark x1="46032" y1="97884" x2="53175" y2="99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508" y="1141939"/>
            <a:ext cx="180022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11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ED0090-889D-E44F-B452-BFD70058F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BPR, Borden</a:t>
            </a:r>
          </a:p>
        </p:txBody>
      </p:sp>
      <p:sp>
        <p:nvSpPr>
          <p:cNvPr id="4" name="Tijdelijke aanduiding voor inhoud 16">
            <a:extLst>
              <a:ext uri="{FF2B5EF4-FFF2-40B4-BE49-F238E27FC236}">
                <a16:creationId xmlns:a16="http://schemas.microsoft.com/office/drawing/2014/main" id="{2A6900DC-46BA-66DC-AF34-5696C751E743}"/>
              </a:ext>
            </a:extLst>
          </p:cNvPr>
          <p:cNvSpPr txBox="1">
            <a:spLocks/>
          </p:cNvSpPr>
          <p:nvPr/>
        </p:nvSpPr>
        <p:spPr>
          <a:xfrm>
            <a:off x="1089327" y="1635055"/>
            <a:ext cx="10198244" cy="5065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nl-NL"/>
              <a:t>Verboden voor kleine schepen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endParaRPr lang="nl-NL"/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nl-NL"/>
              <a:t>Verboden om te waterskiën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endParaRPr lang="nl-NL"/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nl-NL"/>
              <a:t>Verboden voor zeilschepen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endParaRPr lang="nl-NL"/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nl-NL"/>
              <a:t>Verboden voor door spierkracht voortgestuwde schepen</a:t>
            </a:r>
          </a:p>
          <a:p>
            <a:pPr marL="457200" lvl="1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endParaRPr lang="nl-NL"/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nl-NL"/>
              <a:t>Verplichting te varen in de richting van de pijl</a:t>
            </a:r>
          </a:p>
          <a:p>
            <a:pPr lvl="1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endParaRPr lang="nl-NL"/>
          </a:p>
          <a:p>
            <a:pPr lvl="1">
              <a:lnSpc>
                <a:spcPct val="120000"/>
              </a:lnSpc>
            </a:pPr>
            <a:endParaRPr lang="nl-NL"/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6DC073B-210E-4F7F-1B9B-2AEF36267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768" y="1633095"/>
            <a:ext cx="524301" cy="52430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DCA9316-8144-7AF6-A5AF-61A472E38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15" y="2699555"/>
            <a:ext cx="518205" cy="518205"/>
          </a:xfrm>
          <a:prstGeom prst="rect">
            <a:avLst/>
          </a:prstGeom>
        </p:spPr>
      </p:pic>
      <p:pic>
        <p:nvPicPr>
          <p:cNvPr id="7" name="Picture 38" descr="Zeilen.jpg (9332 bytes)">
            <a:extLst>
              <a:ext uri="{FF2B5EF4-FFF2-40B4-BE49-F238E27FC236}">
                <a16:creationId xmlns:a16="http://schemas.microsoft.com/office/drawing/2014/main" id="{99C1B2CB-36B0-95A1-3C94-8EA39717F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 cstate="print"/>
          <a:srcRect/>
          <a:stretch>
            <a:fillRect/>
          </a:stretch>
        </p:blipFill>
        <p:spPr bwMode="auto">
          <a:xfrm>
            <a:off x="801768" y="3736338"/>
            <a:ext cx="524301" cy="524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7" descr="Roeien.jpg (10111 bytes)">
            <a:extLst>
              <a:ext uri="{FF2B5EF4-FFF2-40B4-BE49-F238E27FC236}">
                <a16:creationId xmlns:a16="http://schemas.microsoft.com/office/drawing/2014/main" id="{1A703440-26F5-CBBE-8A10-5BE6BA7A5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 cstate="print"/>
          <a:srcRect/>
          <a:stretch>
            <a:fillRect/>
          </a:stretch>
        </p:blipFill>
        <p:spPr bwMode="auto">
          <a:xfrm>
            <a:off x="801768" y="4779217"/>
            <a:ext cx="524301" cy="524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5" descr="richting.jpg (6926 bytes)">
            <a:extLst>
              <a:ext uri="{FF2B5EF4-FFF2-40B4-BE49-F238E27FC236}">
                <a16:creationId xmlns:a16="http://schemas.microsoft.com/office/drawing/2014/main" id="{91735F99-1E5A-E756-CD7D-6F70606BD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 cstate="print"/>
          <a:srcRect/>
          <a:stretch>
            <a:fillRect/>
          </a:stretch>
        </p:blipFill>
        <p:spPr bwMode="auto">
          <a:xfrm>
            <a:off x="658393" y="5809822"/>
            <a:ext cx="811047" cy="524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1646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09D3A8-26A3-2AAF-45F7-16B3156CC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BPR, Borden</a:t>
            </a:r>
          </a:p>
        </p:txBody>
      </p:sp>
      <p:sp>
        <p:nvSpPr>
          <p:cNvPr id="4" name="Tijdelijke aanduiding voor inhoud 16">
            <a:extLst>
              <a:ext uri="{FF2B5EF4-FFF2-40B4-BE49-F238E27FC236}">
                <a16:creationId xmlns:a16="http://schemas.microsoft.com/office/drawing/2014/main" id="{98A278C1-7559-5E7C-09FF-AF0844A051D8}"/>
              </a:ext>
            </a:extLst>
          </p:cNvPr>
          <p:cNvSpPr txBox="1">
            <a:spLocks/>
          </p:cNvSpPr>
          <p:nvPr/>
        </p:nvSpPr>
        <p:spPr>
          <a:xfrm>
            <a:off x="1223289" y="1935602"/>
            <a:ext cx="10198244" cy="4199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</a:pPr>
            <a:r>
              <a:rPr lang="nl-NL" dirty="0"/>
              <a:t>Verplichting bakboordwal van het vaarwater te houden</a:t>
            </a:r>
          </a:p>
          <a:p>
            <a:pPr lvl="1">
              <a:lnSpc>
                <a:spcPct val="100000"/>
              </a:lnSpc>
            </a:pPr>
            <a:endParaRPr lang="nl-NL" dirty="0"/>
          </a:p>
          <a:p>
            <a:pPr lvl="1">
              <a:lnSpc>
                <a:spcPct val="100000"/>
              </a:lnSpc>
            </a:pPr>
            <a:r>
              <a:rPr lang="nl-NL" dirty="0"/>
              <a:t>Verplichting stuurboordwal van het vaarwater te houden</a:t>
            </a:r>
          </a:p>
          <a:p>
            <a:pPr lvl="1">
              <a:lnSpc>
                <a:spcPct val="100000"/>
              </a:lnSpc>
            </a:pPr>
            <a:endParaRPr lang="nl-NL" dirty="0"/>
          </a:p>
          <a:p>
            <a:pPr lvl="1">
              <a:lnSpc>
                <a:spcPct val="100000"/>
              </a:lnSpc>
            </a:pPr>
            <a:r>
              <a:rPr lang="nl-NL" dirty="0"/>
              <a:t>Verplichting stil te houden onder bepaalde omstandigheden </a:t>
            </a:r>
          </a:p>
          <a:p>
            <a:pPr lvl="1">
              <a:lnSpc>
                <a:spcPct val="100000"/>
              </a:lnSpc>
            </a:pPr>
            <a:endParaRPr lang="nl-NL" dirty="0"/>
          </a:p>
          <a:p>
            <a:pPr lvl="1">
              <a:lnSpc>
                <a:spcPct val="100000"/>
              </a:lnSpc>
            </a:pPr>
            <a:r>
              <a:rPr lang="nl-NL" dirty="0"/>
              <a:t>Verplichting bijzonder op te letten (hierbij gaat het om een pont)</a:t>
            </a:r>
          </a:p>
          <a:p>
            <a:pPr lvl="1">
              <a:lnSpc>
                <a:spcPct val="100000"/>
              </a:lnSpc>
            </a:pPr>
            <a:endParaRPr lang="nl-NL" dirty="0"/>
          </a:p>
          <a:p>
            <a:pPr lvl="1">
              <a:lnSpc>
                <a:spcPct val="100000"/>
              </a:lnSpc>
            </a:pPr>
            <a:r>
              <a:rPr lang="nl-NL" dirty="0"/>
              <a:t>Verboden buiten aangegeven begrenzing te varen</a:t>
            </a:r>
          </a:p>
          <a:p>
            <a:pPr lvl="1">
              <a:lnSpc>
                <a:spcPct val="100000"/>
              </a:lnSpc>
            </a:pPr>
            <a:endParaRPr lang="nl-NL" dirty="0"/>
          </a:p>
          <a:p>
            <a:pPr lvl="1">
              <a:lnSpc>
                <a:spcPct val="100000"/>
              </a:lnSpc>
            </a:pPr>
            <a:endParaRPr lang="nl-NL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nl-NL" dirty="0"/>
          </a:p>
        </p:txBody>
      </p:sp>
      <p:pic>
        <p:nvPicPr>
          <p:cNvPr id="5" name="Picture 34" descr="Bak houden.jpg (8012 bytes)">
            <a:extLst>
              <a:ext uri="{FF2B5EF4-FFF2-40B4-BE49-F238E27FC236}">
                <a16:creationId xmlns:a16="http://schemas.microsoft.com/office/drawing/2014/main" id="{DCD1433F-B6F3-727E-9870-57D449CB9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869501" y="1690688"/>
            <a:ext cx="518204" cy="81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3" descr="Stuur houden.jpg (8228 bytes)">
            <a:extLst>
              <a:ext uri="{FF2B5EF4-FFF2-40B4-BE49-F238E27FC236}">
                <a16:creationId xmlns:a16="http://schemas.microsoft.com/office/drawing/2014/main" id="{113CADA8-BEE3-B6FF-DE84-EDD66AE7F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 cstate="print"/>
          <a:srcRect/>
          <a:stretch>
            <a:fillRect/>
          </a:stretch>
        </p:blipFill>
        <p:spPr bwMode="auto">
          <a:xfrm>
            <a:off x="876771" y="2611423"/>
            <a:ext cx="515156" cy="81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Douane.jpg (7532 bytes)">
            <a:extLst>
              <a:ext uri="{FF2B5EF4-FFF2-40B4-BE49-F238E27FC236}">
                <a16:creationId xmlns:a16="http://schemas.microsoft.com/office/drawing/2014/main" id="{0BA2EB96-A9C4-891E-5061-B46F072CC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 cstate="print"/>
          <a:srcRect/>
          <a:stretch>
            <a:fillRect/>
          </a:stretch>
        </p:blipFill>
        <p:spPr bwMode="auto">
          <a:xfrm>
            <a:off x="869501" y="3637698"/>
            <a:ext cx="524301" cy="605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Pont.jpg (7739 bytes)">
            <a:extLst>
              <a:ext uri="{FF2B5EF4-FFF2-40B4-BE49-F238E27FC236}">
                <a16:creationId xmlns:a16="http://schemas.microsoft.com/office/drawing/2014/main" id="{138D9619-3D5A-EF08-DB0B-56144D6BF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 cstate="print"/>
          <a:srcRect/>
          <a:stretch>
            <a:fillRect/>
          </a:stretch>
        </p:blipFill>
        <p:spPr bwMode="auto">
          <a:xfrm>
            <a:off x="869501" y="4454534"/>
            <a:ext cx="518203" cy="59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Object 22">
            <a:extLst>
              <a:ext uri="{FF2B5EF4-FFF2-40B4-BE49-F238E27FC236}">
                <a16:creationId xmlns:a16="http://schemas.microsoft.com/office/drawing/2014/main" id="{2AFBAE4D-C090-8502-8B51-F9EA176FA4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5678521"/>
              </p:ext>
            </p:extLst>
          </p:nvPr>
        </p:nvGraphicFramePr>
        <p:xfrm>
          <a:off x="639652" y="5351566"/>
          <a:ext cx="97790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10" imgW="978123" imgH="749471" progId="">
                  <p:embed/>
                </p:oleObj>
              </mc:Choice>
              <mc:Fallback>
                <p:oleObj name="Image" r:id="rId10" imgW="978123" imgH="749471" progId="">
                  <p:embed/>
                  <p:pic>
                    <p:nvPicPr>
                      <p:cNvPr id="9" name="Object 22">
                        <a:extLst>
                          <a:ext uri="{FF2B5EF4-FFF2-40B4-BE49-F238E27FC236}">
                            <a16:creationId xmlns:a16="http://schemas.microsoft.com/office/drawing/2014/main" id="{2AFBAE4D-C090-8502-8B51-F9EA176FA46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652" y="5351566"/>
                        <a:ext cx="977900" cy="74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3739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4B1F2D-9834-0844-D064-D6013C876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BPR, Borden</a:t>
            </a:r>
          </a:p>
        </p:txBody>
      </p:sp>
      <p:sp>
        <p:nvSpPr>
          <p:cNvPr id="4" name="Tijdelijke aanduiding voor inhoud 16">
            <a:extLst>
              <a:ext uri="{FF2B5EF4-FFF2-40B4-BE49-F238E27FC236}">
                <a16:creationId xmlns:a16="http://schemas.microsoft.com/office/drawing/2014/main" id="{E63245D5-0922-5360-29CA-380B850C27C1}"/>
              </a:ext>
            </a:extLst>
          </p:cNvPr>
          <p:cNvSpPr txBox="1">
            <a:spLocks/>
          </p:cNvSpPr>
          <p:nvPr/>
        </p:nvSpPr>
        <p:spPr>
          <a:xfrm>
            <a:off x="1171801" y="1590200"/>
            <a:ext cx="10198244" cy="4506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</a:pPr>
            <a:r>
              <a:rPr lang="nl-NL" dirty="0"/>
              <a:t>Verboden te meren </a:t>
            </a:r>
          </a:p>
          <a:p>
            <a:pPr lvl="1">
              <a:lnSpc>
                <a:spcPct val="100000"/>
              </a:lnSpc>
            </a:pPr>
            <a:endParaRPr lang="nl-NL" dirty="0"/>
          </a:p>
          <a:p>
            <a:pPr lvl="1">
              <a:lnSpc>
                <a:spcPct val="100000"/>
              </a:lnSpc>
            </a:pPr>
            <a:r>
              <a:rPr lang="nl-NL" dirty="0"/>
              <a:t>Verboden te ankeren</a:t>
            </a:r>
          </a:p>
          <a:p>
            <a:pPr lvl="1">
              <a:lnSpc>
                <a:spcPct val="100000"/>
              </a:lnSpc>
            </a:pPr>
            <a:endParaRPr lang="nl-NL" dirty="0"/>
          </a:p>
          <a:p>
            <a:pPr lvl="1">
              <a:lnSpc>
                <a:spcPct val="100000"/>
              </a:lnSpc>
            </a:pPr>
            <a:r>
              <a:rPr lang="nl-NL" dirty="0"/>
              <a:t>Doorvaart onder brug is toegestaan in beide richtingen</a:t>
            </a:r>
          </a:p>
          <a:p>
            <a:pPr lvl="2">
              <a:lnSpc>
                <a:spcPct val="100000"/>
              </a:lnSpc>
            </a:pPr>
            <a:r>
              <a:rPr lang="nl-NL" dirty="0"/>
              <a:t>Oftewel: je kan W</a:t>
            </a:r>
            <a:r>
              <a:rPr lang="nl-NL" dirty="0">
                <a:solidFill>
                  <a:srgbClr val="00B050"/>
                </a:solidFill>
              </a:rPr>
              <a:t>E</a:t>
            </a:r>
            <a:r>
              <a:rPr lang="nl-NL" dirty="0"/>
              <a:t>L tegenliggers verwachten (1 </a:t>
            </a:r>
            <a:r>
              <a:rPr lang="nl-NL" dirty="0">
                <a:solidFill>
                  <a:srgbClr val="00B050"/>
                </a:solidFill>
              </a:rPr>
              <a:t>E</a:t>
            </a:r>
            <a:r>
              <a:rPr lang="nl-NL" dirty="0"/>
              <a:t>, 1 ruit)</a:t>
            </a:r>
          </a:p>
          <a:p>
            <a:pPr lvl="1">
              <a:lnSpc>
                <a:spcPct val="100000"/>
              </a:lnSpc>
            </a:pPr>
            <a:endParaRPr lang="nl-NL" dirty="0"/>
          </a:p>
          <a:p>
            <a:pPr lvl="1">
              <a:lnSpc>
                <a:spcPct val="100000"/>
              </a:lnSpc>
            </a:pPr>
            <a:r>
              <a:rPr lang="nl-NL" dirty="0"/>
              <a:t>Doorvaart is toegestaan uitsluitend in aangegeven richting (zowel </a:t>
            </a:r>
            <a:br>
              <a:rPr lang="nl-NL" dirty="0"/>
            </a:br>
            <a:r>
              <a:rPr lang="nl-NL" dirty="0"/>
              <a:t>horizontaal als verticaal gepositioneerd)</a:t>
            </a:r>
          </a:p>
          <a:p>
            <a:pPr lvl="2">
              <a:lnSpc>
                <a:spcPct val="100000"/>
              </a:lnSpc>
            </a:pPr>
            <a:r>
              <a:rPr lang="nl-NL" dirty="0"/>
              <a:t>Oftewel: je kan G</a:t>
            </a:r>
            <a:r>
              <a:rPr lang="nl-NL" dirty="0">
                <a:solidFill>
                  <a:srgbClr val="FF0000"/>
                </a:solidFill>
              </a:rPr>
              <a:t>EE</a:t>
            </a:r>
            <a:r>
              <a:rPr lang="nl-NL" dirty="0"/>
              <a:t>N tegenliggers verwachten (2 </a:t>
            </a:r>
            <a:r>
              <a:rPr lang="nl-NL" dirty="0">
                <a:solidFill>
                  <a:srgbClr val="FF0000"/>
                </a:solidFill>
              </a:rPr>
              <a:t>E</a:t>
            </a:r>
            <a:r>
              <a:rPr lang="nl-NL" dirty="0"/>
              <a:t>’s, 2 ruiten)</a:t>
            </a:r>
          </a:p>
          <a:p>
            <a:pPr lvl="2">
              <a:lnSpc>
                <a:spcPct val="100000"/>
              </a:lnSpc>
            </a:pPr>
            <a:r>
              <a:rPr lang="nl-NL" dirty="0"/>
              <a:t>Aan de andere kant hangt </a:t>
            </a:r>
            <a:r>
              <a:rPr lang="nl-NL" b="1" u="sng" dirty="0">
                <a:solidFill>
                  <a:srgbClr val="FFC000"/>
                </a:solidFill>
              </a:rPr>
              <a:t>‘doorvaart verboden’</a:t>
            </a:r>
            <a:r>
              <a:rPr lang="nl-NL" dirty="0"/>
              <a:t>-bord</a:t>
            </a:r>
          </a:p>
          <a:p>
            <a:pPr lvl="2">
              <a:lnSpc>
                <a:spcPct val="100000"/>
              </a:lnSpc>
            </a:pPr>
            <a:endParaRPr lang="nl-NL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nl-NL" dirty="0"/>
          </a:p>
          <a:p>
            <a:pPr lvl="1"/>
            <a:endParaRPr lang="nl-NL" dirty="0"/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1123D6A-891C-A8DD-E1E4-F6322CF06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3933" y="1590200"/>
            <a:ext cx="495924" cy="49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DE50FE5F-CAE1-8947-E5D9-E7CB2CC7B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33" y="2484753"/>
            <a:ext cx="519292" cy="513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Verkeerstekens - online zeilschool.nl">
            <a:extLst>
              <a:ext uri="{FF2B5EF4-FFF2-40B4-BE49-F238E27FC236}">
                <a16:creationId xmlns:a16="http://schemas.microsoft.com/office/drawing/2014/main" id="{1E7BD71D-5101-149A-0BB0-2ADABFAF4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90322"/>
            <a:ext cx="507390" cy="50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Verkeerstekens - online zeilschool.nl">
            <a:extLst>
              <a:ext uri="{FF2B5EF4-FFF2-40B4-BE49-F238E27FC236}">
                <a16:creationId xmlns:a16="http://schemas.microsoft.com/office/drawing/2014/main" id="{F57F2691-7749-65F7-D372-840263219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33" y="4495954"/>
            <a:ext cx="507390" cy="50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92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89716-F06C-47CF-71ED-B44C5D405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BPR, Borden</a:t>
            </a:r>
          </a:p>
        </p:txBody>
      </p:sp>
      <p:sp>
        <p:nvSpPr>
          <p:cNvPr id="4" name="Tijdelijke aanduiding voor inhoud 16">
            <a:extLst>
              <a:ext uri="{FF2B5EF4-FFF2-40B4-BE49-F238E27FC236}">
                <a16:creationId xmlns:a16="http://schemas.microsoft.com/office/drawing/2014/main" id="{85761FBF-009E-7A3A-42F9-FC08CD822DF1}"/>
              </a:ext>
            </a:extLst>
          </p:cNvPr>
          <p:cNvSpPr txBox="1">
            <a:spLocks/>
          </p:cNvSpPr>
          <p:nvPr/>
        </p:nvSpPr>
        <p:spPr>
          <a:xfrm>
            <a:off x="1155556" y="1690688"/>
            <a:ext cx="10198244" cy="4328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</a:pPr>
            <a:r>
              <a:rPr lang="nl-NL"/>
              <a:t>Aanbeveling binnen aangegeven begrenzing te varen</a:t>
            </a:r>
          </a:p>
          <a:p>
            <a:pPr lvl="1">
              <a:lnSpc>
                <a:spcPct val="150000"/>
              </a:lnSpc>
            </a:pPr>
            <a:endParaRPr lang="nl-NL"/>
          </a:p>
          <a:p>
            <a:pPr lvl="1">
              <a:lnSpc>
                <a:spcPct val="150000"/>
              </a:lnSpc>
            </a:pPr>
            <a:r>
              <a:rPr lang="nl-NL"/>
              <a:t>Doorvaart toegestaan</a:t>
            </a:r>
          </a:p>
          <a:p>
            <a:pPr lvl="1">
              <a:lnSpc>
                <a:spcPct val="150000"/>
              </a:lnSpc>
            </a:pPr>
            <a:endParaRPr lang="nl-NL"/>
          </a:p>
          <a:p>
            <a:pPr lvl="1">
              <a:lnSpc>
                <a:spcPct val="150000"/>
              </a:lnSpc>
            </a:pPr>
            <a:r>
              <a:rPr lang="nl-NL"/>
              <a:t>Aanbeveling te varen in de richting van de pijl</a:t>
            </a:r>
          </a:p>
          <a:p>
            <a:pPr lvl="1">
              <a:lnSpc>
                <a:spcPct val="150000"/>
              </a:lnSpc>
            </a:pPr>
            <a:endParaRPr lang="nl-NL"/>
          </a:p>
          <a:p>
            <a:pPr lvl="1">
              <a:lnSpc>
                <a:spcPct val="150000"/>
              </a:lnSpc>
            </a:pPr>
            <a:r>
              <a:rPr lang="nl-NL"/>
              <a:t> Hoogspanningslijn</a:t>
            </a:r>
          </a:p>
          <a:p>
            <a:pPr lvl="1">
              <a:lnSpc>
                <a:spcPct val="150000"/>
              </a:lnSpc>
            </a:pPr>
            <a:endParaRPr lang="nl-NL"/>
          </a:p>
          <a:p>
            <a:pPr lvl="1">
              <a:lnSpc>
                <a:spcPct val="150000"/>
              </a:lnSpc>
            </a:pPr>
            <a:endParaRPr lang="nl-NL"/>
          </a:p>
          <a:p>
            <a:pPr lvl="1">
              <a:lnSpc>
                <a:spcPct val="150000"/>
              </a:lnSpc>
            </a:pPr>
            <a:endParaRPr lang="nl-NL"/>
          </a:p>
          <a:p>
            <a:pPr lvl="1">
              <a:lnSpc>
                <a:spcPct val="150000"/>
              </a:lnSpc>
            </a:pPr>
            <a:endParaRPr lang="nl-NL"/>
          </a:p>
          <a:p>
            <a:pPr lvl="1">
              <a:lnSpc>
                <a:spcPct val="150000"/>
              </a:lnSpc>
            </a:pPr>
            <a:endParaRPr lang="nl-NL"/>
          </a:p>
          <a:p>
            <a:pPr lvl="1">
              <a:lnSpc>
                <a:spcPct val="150000"/>
              </a:lnSpc>
            </a:pPr>
            <a:endParaRPr lang="nl-NL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nl-NL" dirty="0"/>
          </a:p>
        </p:txBody>
      </p:sp>
      <p:pic>
        <p:nvPicPr>
          <p:cNvPr id="5" name="Picture 2" descr="wetten.nl - Regeling - Scheepvaartreglement voor het ...">
            <a:extLst>
              <a:ext uri="{FF2B5EF4-FFF2-40B4-BE49-F238E27FC236}">
                <a16:creationId xmlns:a16="http://schemas.microsoft.com/office/drawing/2014/main" id="{4E2339B6-85FD-CFF2-B6B2-F95C813DE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69" y="1690688"/>
            <a:ext cx="1085092" cy="58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Verkeerstekens - online zeilschool.nl">
            <a:extLst>
              <a:ext uri="{FF2B5EF4-FFF2-40B4-BE49-F238E27FC236}">
                <a16:creationId xmlns:a16="http://schemas.microsoft.com/office/drawing/2014/main" id="{2BF7078B-2621-2B5B-2B88-C1BE4BE6A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65" y="2931465"/>
            <a:ext cx="653896" cy="65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cheepvaartbord D.3a Verkeersmaterialen.nl">
            <a:extLst>
              <a:ext uri="{FF2B5EF4-FFF2-40B4-BE49-F238E27FC236}">
                <a16:creationId xmlns:a16="http://schemas.microsoft.com/office/drawing/2014/main" id="{BD1CB885-EB3F-3B7E-1650-5900D74D0B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7" t="34340" r="26430" b="34387"/>
          <a:stretch/>
        </p:blipFill>
        <p:spPr bwMode="auto">
          <a:xfrm>
            <a:off x="638764" y="4246066"/>
            <a:ext cx="786302" cy="51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Scheepvaartbord E.2 - Brimos">
            <a:extLst>
              <a:ext uri="{FF2B5EF4-FFF2-40B4-BE49-F238E27FC236}">
                <a16:creationId xmlns:a16="http://schemas.microsoft.com/office/drawing/2014/main" id="{5EAF1747-53DF-F997-256F-4942D34A2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95" y="5323530"/>
            <a:ext cx="656665" cy="65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99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A988E7-FF63-AC5D-3AB6-4904C78F1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BPR, Borden</a:t>
            </a:r>
          </a:p>
        </p:txBody>
      </p:sp>
      <p:sp>
        <p:nvSpPr>
          <p:cNvPr id="4" name="Tijdelijke aanduiding voor inhoud 16">
            <a:extLst>
              <a:ext uri="{FF2B5EF4-FFF2-40B4-BE49-F238E27FC236}">
                <a16:creationId xmlns:a16="http://schemas.microsoft.com/office/drawing/2014/main" id="{947E358E-8702-5DA7-2184-87DA1353161C}"/>
              </a:ext>
            </a:extLst>
          </p:cNvPr>
          <p:cNvSpPr txBox="1">
            <a:spLocks/>
          </p:cNvSpPr>
          <p:nvPr/>
        </p:nvSpPr>
        <p:spPr>
          <a:xfrm>
            <a:off x="991622" y="1864157"/>
            <a:ext cx="10198244" cy="434054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nl-NL" dirty="0"/>
              <a:t>Niet vrij-varende pont</a:t>
            </a:r>
          </a:p>
          <a:p>
            <a:pPr lvl="1"/>
            <a:endParaRPr lang="nl-NL" dirty="0"/>
          </a:p>
          <a:p>
            <a:pPr lvl="1"/>
            <a:r>
              <a:rPr lang="nl-NL" dirty="0"/>
              <a:t>Toestemming stil te liggen aan zijde van het vaarwater waar het bord geplaatst is </a:t>
            </a:r>
          </a:p>
          <a:p>
            <a:pPr lvl="1"/>
            <a:endParaRPr lang="nl-NL" dirty="0"/>
          </a:p>
          <a:p>
            <a:pPr lvl="1"/>
            <a:r>
              <a:rPr lang="nl-NL" dirty="0"/>
              <a:t>Toestemming te ankeren aan zijde van het vaarwater waar het bord geplaatst is</a:t>
            </a:r>
          </a:p>
          <a:p>
            <a:pPr lvl="1"/>
            <a:endParaRPr lang="nl-NL" dirty="0"/>
          </a:p>
          <a:p>
            <a:pPr lvl="1"/>
            <a:r>
              <a:rPr lang="nl-NL" dirty="0"/>
              <a:t>Toestemming aan oever te meren aan zijde van het vaarwater waar het bord geplaatst is</a:t>
            </a:r>
          </a:p>
          <a:p>
            <a:pPr lvl="1"/>
            <a:endParaRPr lang="nl-NL" dirty="0"/>
          </a:p>
          <a:p>
            <a:pPr lvl="1"/>
            <a:r>
              <a:rPr lang="nl-NL" dirty="0"/>
              <a:t>Plaats om te keren</a:t>
            </a:r>
          </a:p>
          <a:p>
            <a:pPr lvl="1"/>
            <a:endParaRPr lang="nl-NL" dirty="0"/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</p:txBody>
      </p:sp>
      <p:pic>
        <p:nvPicPr>
          <p:cNvPr id="5" name="Picture 8" descr="Boot.jpg (8284 bytes)">
            <a:extLst>
              <a:ext uri="{FF2B5EF4-FFF2-40B4-BE49-F238E27FC236}">
                <a16:creationId xmlns:a16="http://schemas.microsoft.com/office/drawing/2014/main" id="{FB955389-F1DE-38B7-9488-CAA39644A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597839" y="1690688"/>
            <a:ext cx="823849" cy="59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P2.jpg (8903 bytes)">
            <a:extLst>
              <a:ext uri="{FF2B5EF4-FFF2-40B4-BE49-F238E27FC236}">
                <a16:creationId xmlns:a16="http://schemas.microsoft.com/office/drawing/2014/main" id="{EBC82835-E980-0D6A-5AFA-D44454952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 cstate="print"/>
          <a:srcRect/>
          <a:stretch>
            <a:fillRect/>
          </a:stretch>
        </p:blipFill>
        <p:spPr bwMode="auto">
          <a:xfrm>
            <a:off x="701839" y="2558424"/>
            <a:ext cx="580768" cy="599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Anker2.jpg (10588 bytes)">
            <a:extLst>
              <a:ext uri="{FF2B5EF4-FFF2-40B4-BE49-F238E27FC236}">
                <a16:creationId xmlns:a16="http://schemas.microsoft.com/office/drawing/2014/main" id="{7E4F33C2-3830-94E3-BE28-FA0D7EF4F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 cstate="print"/>
          <a:srcRect/>
          <a:stretch>
            <a:fillRect/>
          </a:stretch>
        </p:blipFill>
        <p:spPr bwMode="auto">
          <a:xfrm>
            <a:off x="701839" y="3512922"/>
            <a:ext cx="579566" cy="59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Meren2.jpg (10287 bytes)">
            <a:extLst>
              <a:ext uri="{FF2B5EF4-FFF2-40B4-BE49-F238E27FC236}">
                <a16:creationId xmlns:a16="http://schemas.microsoft.com/office/drawing/2014/main" id="{730ACFB9-D8C5-C805-9DCA-D8390E829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 cstate="print"/>
          <a:srcRect/>
          <a:stretch>
            <a:fillRect/>
          </a:stretch>
        </p:blipFill>
        <p:spPr bwMode="auto">
          <a:xfrm>
            <a:off x="701839" y="4466179"/>
            <a:ext cx="579566" cy="59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keren2.jpg (12009 bytes)">
            <a:extLst>
              <a:ext uri="{FF2B5EF4-FFF2-40B4-BE49-F238E27FC236}">
                <a16:creationId xmlns:a16="http://schemas.microsoft.com/office/drawing/2014/main" id="{7D32BDF0-2A24-6098-EADE-FD2C853E6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r:link="rId11" cstate="print"/>
          <a:srcRect/>
          <a:stretch>
            <a:fillRect/>
          </a:stretch>
        </p:blipFill>
        <p:spPr bwMode="auto">
          <a:xfrm>
            <a:off x="701839" y="5442424"/>
            <a:ext cx="591514" cy="599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547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A0CB1A-69E3-A707-233C-D4D62114F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BPR, Bruggen en sluizen (in bedrijf)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85984090-44C1-505E-B6D9-56BD6A57BCD2}"/>
              </a:ext>
            </a:extLst>
          </p:cNvPr>
          <p:cNvSpPr txBox="1">
            <a:spLocks/>
          </p:cNvSpPr>
          <p:nvPr/>
        </p:nvSpPr>
        <p:spPr>
          <a:xfrm>
            <a:off x="2650896" y="2033581"/>
            <a:ext cx="8702904" cy="4339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nl-NL" sz="2400" dirty="0">
                <a:solidFill>
                  <a:schemeClr val="bg1"/>
                </a:solidFill>
              </a:rPr>
              <a:t>Doorvaart verboden en brug in bedrijf.</a:t>
            </a:r>
          </a:p>
          <a:p>
            <a:pPr marL="0" indent="0">
              <a:lnSpc>
                <a:spcPct val="100000"/>
              </a:lnSpc>
              <a:buNone/>
            </a:pPr>
            <a:endParaRPr lang="nl-NL" sz="24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nl-NL" sz="2400" dirty="0">
                <a:solidFill>
                  <a:schemeClr val="bg1"/>
                </a:solidFill>
              </a:rPr>
              <a:t>Doorvaart </a:t>
            </a:r>
            <a:r>
              <a:rPr lang="nl-NL" sz="2400" b="1" dirty="0">
                <a:solidFill>
                  <a:srgbClr val="FFC000"/>
                </a:solidFill>
              </a:rPr>
              <a:t>toegestaan</a:t>
            </a:r>
            <a:r>
              <a:rPr lang="nl-NL" sz="2400" dirty="0">
                <a:solidFill>
                  <a:schemeClr val="bg1"/>
                </a:solidFill>
              </a:rPr>
              <a:t> en brug in bedrijf. Je kan W</a:t>
            </a:r>
            <a:r>
              <a:rPr lang="nl-NL" sz="2400" dirty="0">
                <a:solidFill>
                  <a:srgbClr val="00B050"/>
                </a:solidFill>
              </a:rPr>
              <a:t>E</a:t>
            </a:r>
            <a:r>
              <a:rPr lang="nl-NL" sz="2400" dirty="0">
                <a:solidFill>
                  <a:schemeClr val="bg1"/>
                </a:solidFill>
              </a:rPr>
              <a:t>L tegenliggers verwachten.</a:t>
            </a:r>
          </a:p>
          <a:p>
            <a:pPr lvl="1">
              <a:lnSpc>
                <a:spcPct val="100000"/>
              </a:lnSpc>
            </a:pPr>
            <a:r>
              <a:rPr lang="nl-NL" sz="2000" dirty="0">
                <a:solidFill>
                  <a:schemeClr val="bg1"/>
                </a:solidFill>
              </a:rPr>
              <a:t>De gele lichten staan gelijk aan de gele ruiten.</a:t>
            </a:r>
          </a:p>
          <a:p>
            <a:pPr marL="0" indent="0">
              <a:lnSpc>
                <a:spcPct val="100000"/>
              </a:lnSpc>
              <a:buNone/>
            </a:pPr>
            <a:endParaRPr lang="nl-NL" sz="24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nl-NL" sz="2400" dirty="0">
                <a:solidFill>
                  <a:schemeClr val="bg1"/>
                </a:solidFill>
              </a:rPr>
              <a:t>Doorvaart </a:t>
            </a:r>
            <a:r>
              <a:rPr lang="nl-NL" sz="2400" b="1" dirty="0">
                <a:solidFill>
                  <a:srgbClr val="FFC000"/>
                </a:solidFill>
              </a:rPr>
              <a:t>toegestaan</a:t>
            </a:r>
            <a:r>
              <a:rPr lang="nl-NL" sz="2400" dirty="0">
                <a:solidFill>
                  <a:schemeClr val="bg1"/>
                </a:solidFill>
              </a:rPr>
              <a:t> en brug in bedrijf. Je kan G</a:t>
            </a:r>
            <a:r>
              <a:rPr lang="nl-NL" sz="2400" dirty="0">
                <a:solidFill>
                  <a:srgbClr val="FF0000"/>
                </a:solidFill>
              </a:rPr>
              <a:t>EE</a:t>
            </a:r>
            <a:r>
              <a:rPr lang="nl-NL" sz="2400" dirty="0">
                <a:solidFill>
                  <a:schemeClr val="bg1"/>
                </a:solidFill>
              </a:rPr>
              <a:t>N tegenliggers verwachten.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C3977F5-C8EA-471D-8DA4-F34CB8E4A2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66281" t="32215" r="391" b="33098"/>
          <a:stretch/>
        </p:blipFill>
        <p:spPr bwMode="auto">
          <a:xfrm>
            <a:off x="430956" y="3168201"/>
            <a:ext cx="2037060" cy="1412799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CB2EA304-30B4-3C09-3356-562320170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956" y="1690688"/>
            <a:ext cx="2037060" cy="141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29DB183-BB21-21CA-11D6-A54DBFCDB7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66707" t="65577"/>
          <a:stretch/>
        </p:blipFill>
        <p:spPr bwMode="auto">
          <a:xfrm>
            <a:off x="430957" y="4645714"/>
            <a:ext cx="2037059" cy="1411719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A11AF187-F0A5-EEB2-C982-663AA52589C1}"/>
              </a:ext>
            </a:extLst>
          </p:cNvPr>
          <p:cNvSpPr txBox="1"/>
          <p:nvPr/>
        </p:nvSpPr>
        <p:spPr>
          <a:xfrm>
            <a:off x="2650896" y="5611157"/>
            <a:ext cx="105155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</a:rPr>
              <a:t>Rode lichten, maar geen gele lichten of ruiten? Doorvaart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r>
              <a:rPr lang="nl-NL" sz="2800" dirty="0">
                <a:solidFill>
                  <a:srgbClr val="FF0000"/>
                </a:solidFill>
              </a:rPr>
              <a:t>VERBODEN! </a:t>
            </a:r>
          </a:p>
          <a:p>
            <a:r>
              <a:rPr lang="nl-NL" sz="2400" dirty="0">
                <a:solidFill>
                  <a:schemeClr val="bg1"/>
                </a:solidFill>
              </a:rPr>
              <a:t>(onder de bewegende delen van de brug)</a:t>
            </a:r>
            <a:endParaRPr lang="nl-NL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52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65C25A-C117-5C05-5504-9717C274C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BPR, Bruggen en sluizen (in bedrijf)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B39BC24C-6510-A1FB-FD0F-B43867709C05}"/>
              </a:ext>
            </a:extLst>
          </p:cNvPr>
          <p:cNvSpPr txBox="1">
            <a:spLocks/>
          </p:cNvSpPr>
          <p:nvPr/>
        </p:nvSpPr>
        <p:spPr>
          <a:xfrm>
            <a:off x="2448660" y="2161230"/>
            <a:ext cx="9065622" cy="38731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Doorvaart verboden, maar gaat binnenkort open. Klaarmaken om door te varen.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  <a:p>
            <a:r>
              <a:rPr lang="nl-NL" dirty="0"/>
              <a:t>Doorvaart toegestaan en brug is in gebruik.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Doorvaart verboden, tenzij stoppen niet meer mogelijk is.</a:t>
            </a:r>
          </a:p>
          <a:p>
            <a:endParaRPr lang="nl-NL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53453A7-F4F9-C0EA-18E3-44B7AE3DF2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66397" t="41698"/>
          <a:stretch/>
        </p:blipFill>
        <p:spPr bwMode="auto">
          <a:xfrm>
            <a:off x="661545" y="3277228"/>
            <a:ext cx="1592718" cy="1489505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E8E2B1F2-61ED-AB7B-E62E-B7C37AC5A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718" y="1690688"/>
            <a:ext cx="1574415" cy="1195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3DF2CE0-C9BE-87EB-97D4-EA57D14E0F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66704" b="46327"/>
          <a:stretch/>
        </p:blipFill>
        <p:spPr bwMode="auto">
          <a:xfrm>
            <a:off x="661545" y="5077619"/>
            <a:ext cx="1590588" cy="1344343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846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A65144-AB7E-6277-785F-97C76C905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BPR, Bruggen en sluizen (Buiten bedrijf)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87B27A5-C11A-04B5-3D20-70DEE804C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400" y="1454550"/>
            <a:ext cx="2074716" cy="109629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2BF7CA5-BA3B-9FD4-2108-D2B947336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00" y="2797538"/>
            <a:ext cx="2074716" cy="109326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0E4F075-5FAE-1BC1-AFDE-14DA83AD97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401" y="4137491"/>
            <a:ext cx="2074716" cy="11701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F35B1D5-95A0-F722-CEA3-1D4F1DFF9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400" y="5551183"/>
            <a:ext cx="2074717" cy="1135907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7E5C6D08-8079-83C0-616F-047F95072264}"/>
              </a:ext>
            </a:extLst>
          </p:cNvPr>
          <p:cNvSpPr txBox="1"/>
          <p:nvPr/>
        </p:nvSpPr>
        <p:spPr>
          <a:xfrm>
            <a:off x="3183316" y="1721445"/>
            <a:ext cx="884766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</a:rPr>
              <a:t>Brug is buiten bedrijf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</a:rPr>
              <a:t>Doorvaart toegestaan. Tegenliggende vaart mogelijk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</a:rPr>
              <a:t>Doorvaart gesloten brug toegestaan, tegenliggende vaart W</a:t>
            </a:r>
            <a:r>
              <a:rPr lang="nl-NL" sz="2800" dirty="0">
                <a:solidFill>
                  <a:srgbClr val="00B050"/>
                </a:solidFill>
              </a:rPr>
              <a:t>E</a:t>
            </a:r>
            <a:r>
              <a:rPr lang="nl-NL" sz="2800" dirty="0">
                <a:solidFill>
                  <a:schemeClr val="bg1"/>
                </a:solidFill>
              </a:rPr>
              <a:t>L mogelijk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</a:rPr>
              <a:t>Doorvaart gesloten brug toegestaan, G</a:t>
            </a:r>
            <a:r>
              <a:rPr lang="nl-NL" sz="2800" dirty="0">
                <a:solidFill>
                  <a:srgbClr val="FF0000"/>
                </a:solidFill>
              </a:rPr>
              <a:t>EE</a:t>
            </a:r>
            <a:r>
              <a:rPr lang="nl-NL" sz="2800" dirty="0">
                <a:solidFill>
                  <a:schemeClr val="bg1"/>
                </a:solidFill>
              </a:rPr>
              <a:t>N tegenliggende vaart.</a:t>
            </a:r>
          </a:p>
        </p:txBody>
      </p:sp>
    </p:spTree>
    <p:extLst>
      <p:ext uri="{BB962C8B-B14F-4D97-AF65-F5344CB8AC3E}">
        <p14:creationId xmlns:p14="http://schemas.microsoft.com/office/powerpoint/2010/main" val="1888702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28BC9C-0F5F-3A11-53F6-F7C6DA6FE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Zeiltermen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25650C3-5914-A485-6D24-10960036E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185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Noem zoveel mogelijk onderdelen op!!</a:t>
            </a:r>
          </a:p>
        </p:txBody>
      </p:sp>
      <p:pic>
        <p:nvPicPr>
          <p:cNvPr id="4" name="Afbeelding 3" descr="Lelievlet onderdelen schip en tuig, bootonderdelen van een lelievlet">
            <a:extLst>
              <a:ext uri="{FF2B5EF4-FFF2-40B4-BE49-F238E27FC236}">
                <a16:creationId xmlns:a16="http://schemas.microsoft.com/office/drawing/2014/main" id="{5862DC3E-EC21-4C53-BE0F-BEE45DD45E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16" b="86398" l="5831" r="89796">
                        <a14:foregroundMark x1="9232" y1="53064" x2="9232" y2="53064"/>
                        <a14:foregroundMark x1="6025" y1="53513" x2="6025" y2="53513"/>
                        <a14:foregroundMark x1="32070" y1="86398" x2="32070" y2="86398"/>
                        <a14:foregroundMark x1="74538" y1="9716" x2="74538" y2="9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68" b="6356"/>
          <a:stretch>
            <a:fillRect/>
          </a:stretch>
        </p:blipFill>
        <p:spPr bwMode="auto">
          <a:xfrm>
            <a:off x="2180440" y="1901850"/>
            <a:ext cx="8059720" cy="4687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47372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35498B-478F-768B-5F9A-55E394676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BPR, Bruggen en sluizen Test</a:t>
            </a:r>
          </a:p>
        </p:txBody>
      </p:sp>
      <p:pic>
        <p:nvPicPr>
          <p:cNvPr id="3074" name="Picture 2" descr="Brug Heerenzijl | VVV Friesland Zuidwest">
            <a:extLst>
              <a:ext uri="{FF2B5EF4-FFF2-40B4-BE49-F238E27FC236}">
                <a16:creationId xmlns:a16="http://schemas.microsoft.com/office/drawing/2014/main" id="{1C143852-DA33-08F2-195F-0B32C382F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26" y="1599017"/>
            <a:ext cx="3054879" cy="242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arnsebrug - Wikipedia">
            <a:extLst>
              <a:ext uri="{FF2B5EF4-FFF2-40B4-BE49-F238E27FC236}">
                <a16:creationId xmlns:a16="http://schemas.microsoft.com/office/drawing/2014/main" id="{422F1C61-92BE-3899-CDC5-12F095EDD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395787"/>
            <a:ext cx="3166533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oe werkt het passeren van een beweegbare brug? | Waterkaart Live | Nieuws">
            <a:extLst>
              <a:ext uri="{FF2B5EF4-FFF2-40B4-BE49-F238E27FC236}">
                <a16:creationId xmlns:a16="http://schemas.microsoft.com/office/drawing/2014/main" id="{5A0432AE-E70F-639E-9A9C-63FE8A096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467" y="1414727"/>
            <a:ext cx="4428067" cy="245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B229DB9-B259-5662-7071-D9F70744173A}"/>
              </a:ext>
            </a:extLst>
          </p:cNvPr>
          <p:cNvSpPr txBox="1"/>
          <p:nvPr/>
        </p:nvSpPr>
        <p:spPr>
          <a:xfrm>
            <a:off x="4004733" y="1896533"/>
            <a:ext cx="254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Brug in bedrijf, gaat binnenkort open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0A86152-52D8-7A7A-072A-0229D12DC5F1}"/>
              </a:ext>
            </a:extLst>
          </p:cNvPr>
          <p:cNvSpPr txBox="1"/>
          <p:nvPr/>
        </p:nvSpPr>
        <p:spPr>
          <a:xfrm>
            <a:off x="4301067" y="4724400"/>
            <a:ext cx="2167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Brug in bedrijf, doorvaart verboden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15C9387-CC2E-F6BC-8853-208E486AFDF8}"/>
              </a:ext>
            </a:extLst>
          </p:cNvPr>
          <p:cNvSpPr txBox="1"/>
          <p:nvPr/>
        </p:nvSpPr>
        <p:spPr>
          <a:xfrm>
            <a:off x="7349068" y="4026289"/>
            <a:ext cx="43264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Brug buiten bedrijf, doorvaart toegestaan, je kunt tegenliggers verwachten + aanbevolen binnen begrenzing te varen</a:t>
            </a:r>
          </a:p>
        </p:txBody>
      </p:sp>
    </p:spTree>
    <p:extLst>
      <p:ext uri="{BB962C8B-B14F-4D97-AF65-F5344CB8AC3E}">
        <p14:creationId xmlns:p14="http://schemas.microsoft.com/office/powerpoint/2010/main" val="79077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D6E023-28FB-6739-7B4A-EC717ECDF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BPR, Tekens van schepen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84EA7F5-5BCD-A3C1-09DD-2DBC870A0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b="74278"/>
          <a:stretch>
            <a:fillRect/>
          </a:stretch>
        </p:blipFill>
        <p:spPr bwMode="auto">
          <a:xfrm>
            <a:off x="509042" y="1679458"/>
            <a:ext cx="3675153" cy="1021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B8F138A-5D3C-8A4A-054D-5D1C1C468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b="54731"/>
          <a:stretch>
            <a:fillRect/>
          </a:stretch>
        </p:blipFill>
        <p:spPr bwMode="auto">
          <a:xfrm>
            <a:off x="5237861" y="1417950"/>
            <a:ext cx="4241889" cy="910383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</p:spPr>
      </p:pic>
      <p:sp>
        <p:nvSpPr>
          <p:cNvPr id="6" name="Tijdelijke aanduiding voor inhoud 16">
            <a:extLst>
              <a:ext uri="{FF2B5EF4-FFF2-40B4-BE49-F238E27FC236}">
                <a16:creationId xmlns:a16="http://schemas.microsoft.com/office/drawing/2014/main" id="{C709C91B-985B-621D-A1E8-3AD65257079D}"/>
              </a:ext>
            </a:extLst>
          </p:cNvPr>
          <p:cNvSpPr txBox="1">
            <a:spLocks/>
          </p:cNvSpPr>
          <p:nvPr/>
        </p:nvSpPr>
        <p:spPr>
          <a:xfrm>
            <a:off x="4292600" y="3668329"/>
            <a:ext cx="8669868" cy="2011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Font typeface="Arial" panose="020B0604020202020204" pitchFamily="34" charset="0"/>
              <a:buNone/>
            </a:pPr>
            <a:r>
              <a:rPr lang="nl-NL" dirty="0">
                <a:solidFill>
                  <a:schemeClr val="bg1"/>
                </a:solidFill>
              </a:rPr>
              <a:t>1 blauwe kegel 	=    min. 10 meter afstand</a:t>
            </a:r>
          </a:p>
          <a:p>
            <a:pPr marL="914400" lvl="2" indent="0">
              <a:buFont typeface="Arial" panose="020B0604020202020204" pitchFamily="34" charset="0"/>
              <a:buNone/>
            </a:pPr>
            <a:r>
              <a:rPr lang="nl-NL" dirty="0">
                <a:solidFill>
                  <a:schemeClr val="bg1"/>
                </a:solidFill>
              </a:rPr>
              <a:t>2 blauwe kegels 	=    min. 50 meter afstand</a:t>
            </a:r>
          </a:p>
          <a:p>
            <a:pPr marL="914400" lvl="2" indent="0">
              <a:buFont typeface="Arial" panose="020B0604020202020204" pitchFamily="34" charset="0"/>
              <a:buNone/>
            </a:pPr>
            <a:r>
              <a:rPr lang="nl-NL" dirty="0">
                <a:solidFill>
                  <a:schemeClr val="bg1"/>
                </a:solidFill>
              </a:rPr>
              <a:t>3 blauwe kegels 	=    min. 100 meter afstand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D9E7686-1D13-03D8-7347-AED4DE7359AF}"/>
              </a:ext>
            </a:extLst>
          </p:cNvPr>
          <p:cNvSpPr txBox="1"/>
          <p:nvPr/>
        </p:nvSpPr>
        <p:spPr>
          <a:xfrm>
            <a:off x="5237861" y="4791088"/>
            <a:ext cx="595498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chemeClr val="bg1"/>
                </a:solidFill>
              </a:rPr>
              <a:t>Fun </a:t>
            </a:r>
            <a:r>
              <a:rPr lang="nl-NL" sz="2000" b="1" dirty="0" err="1">
                <a:solidFill>
                  <a:schemeClr val="bg1"/>
                </a:solidFill>
              </a:rPr>
              <a:t>Fact</a:t>
            </a:r>
            <a:r>
              <a:rPr lang="nl-NL" sz="2000" b="1" dirty="0">
                <a:solidFill>
                  <a:schemeClr val="bg1"/>
                </a:solidFill>
              </a:rPr>
              <a:t>!!</a:t>
            </a:r>
          </a:p>
          <a:p>
            <a:r>
              <a:rPr lang="nl-NL" dirty="0">
                <a:solidFill>
                  <a:schemeClr val="bg1"/>
                </a:solidFill>
              </a:rPr>
              <a:t>1 blauwe kegel = Brandbare stoffen</a:t>
            </a:r>
          </a:p>
          <a:p>
            <a:r>
              <a:rPr lang="nl-NL" dirty="0">
                <a:solidFill>
                  <a:schemeClr val="bg1"/>
                </a:solidFill>
              </a:rPr>
              <a:t>2 blauwe kegel = Schadelijk voor gezondheid</a:t>
            </a:r>
          </a:p>
          <a:p>
            <a:r>
              <a:rPr lang="nl-NL" dirty="0">
                <a:solidFill>
                  <a:schemeClr val="bg1"/>
                </a:solidFill>
              </a:rPr>
              <a:t>3 blauwe kegel = Ontplofbare stoffen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2A84023-D0E2-ADBE-0B37-F9A3B47CD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25722" b="49914"/>
          <a:stretch>
            <a:fillRect/>
          </a:stretch>
        </p:blipFill>
        <p:spPr bwMode="auto">
          <a:xfrm>
            <a:off x="509042" y="2700866"/>
            <a:ext cx="3675153" cy="96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D0E5EC3-44DA-7340-6D97-BDF1908CE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50086" b="25551"/>
          <a:stretch>
            <a:fillRect/>
          </a:stretch>
        </p:blipFill>
        <p:spPr bwMode="auto">
          <a:xfrm>
            <a:off x="509042" y="3668328"/>
            <a:ext cx="3675153" cy="96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70C5896-8B1C-9C3E-66DD-D9ED90431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74449"/>
          <a:stretch>
            <a:fillRect/>
          </a:stretch>
        </p:blipFill>
        <p:spPr bwMode="auto">
          <a:xfrm>
            <a:off x="509042" y="4635790"/>
            <a:ext cx="3675153" cy="1014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C7FDDFC-81C7-DA11-41BD-9F63E15CA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45269"/>
          <a:stretch>
            <a:fillRect/>
          </a:stretch>
        </p:blipFill>
        <p:spPr bwMode="auto">
          <a:xfrm>
            <a:off x="5237861" y="2328333"/>
            <a:ext cx="4241889" cy="1100667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497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BF3D53-DEFE-29EC-6367-BDB01E92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19592"/>
            <a:ext cx="10515600" cy="1325563"/>
          </a:xfrm>
        </p:spPr>
        <p:txBody>
          <a:bodyPr/>
          <a:lstStyle/>
          <a:p>
            <a:r>
              <a:rPr lang="nl-NL" dirty="0"/>
              <a:t>BPR, Tekens van schepen Test</a:t>
            </a:r>
          </a:p>
        </p:txBody>
      </p:sp>
      <p:pic>
        <p:nvPicPr>
          <p:cNvPr id="2050" name="Picture 2" descr="Kegelschip - Wikipedia">
            <a:extLst>
              <a:ext uri="{FF2B5EF4-FFF2-40B4-BE49-F238E27FC236}">
                <a16:creationId xmlns:a16="http://schemas.microsoft.com/office/drawing/2014/main" id="{43381ADB-55DC-D0F8-D403-2365A284A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41" y="1061083"/>
            <a:ext cx="2855912" cy="213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leepcilinder- De Binnenvaart">
            <a:extLst>
              <a:ext uri="{FF2B5EF4-FFF2-40B4-BE49-F238E27FC236}">
                <a16:creationId xmlns:a16="http://schemas.microsoft.com/office/drawing/2014/main" id="{AC05334E-FBE4-9886-F9C8-638AFC27C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41" y="3892388"/>
            <a:ext cx="2855912" cy="190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ele ruit - Vaarwijs.nl">
            <a:extLst>
              <a:ext uri="{FF2B5EF4-FFF2-40B4-BE49-F238E27FC236}">
                <a16:creationId xmlns:a16="http://schemas.microsoft.com/office/drawing/2014/main" id="{7F25FE64-15FE-7EDC-6ECA-2ACE64015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799" y="1187531"/>
            <a:ext cx="3810000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Zwarte Vrouw » Stichting Stamboek Ronde en Platbodemjachten">
            <a:extLst>
              <a:ext uri="{FF2B5EF4-FFF2-40B4-BE49-F238E27FC236}">
                <a16:creationId xmlns:a16="http://schemas.microsoft.com/office/drawing/2014/main" id="{EB99AEF6-F8B5-03A5-688E-520EB861C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799" y="3616323"/>
            <a:ext cx="2353517" cy="278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7395CCD-F23F-0D4D-9B7A-9E9D9086FCF2}"/>
              </a:ext>
            </a:extLst>
          </p:cNvPr>
          <p:cNvSpPr txBox="1"/>
          <p:nvPr/>
        </p:nvSpPr>
        <p:spPr>
          <a:xfrm>
            <a:off x="3564465" y="1606322"/>
            <a:ext cx="2954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2 Kegels, houdt minimaal 50 meter afstand (dit schip vervoert stoffen die schadelijk zijn voor de gezondheid)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AD63C79-1A6E-7B06-AE35-B05CE8DC87D4}"/>
              </a:ext>
            </a:extLst>
          </p:cNvPr>
          <p:cNvSpPr txBox="1"/>
          <p:nvPr/>
        </p:nvSpPr>
        <p:spPr>
          <a:xfrm>
            <a:off x="3530820" y="4362759"/>
            <a:ext cx="2855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Sleepkegel, het voorste schip van de sleep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DC1890F-C983-F0FE-2E11-839E3EF2F6C9}"/>
              </a:ext>
            </a:extLst>
          </p:cNvPr>
          <p:cNvSpPr txBox="1"/>
          <p:nvPr/>
        </p:nvSpPr>
        <p:spPr>
          <a:xfrm>
            <a:off x="8977450" y="4521486"/>
            <a:ext cx="2855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Zwarte bol, het schip ligt voor anker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913CFA0E-ED04-0A1C-4FA4-C76F053FF39B}"/>
              </a:ext>
            </a:extLst>
          </p:cNvPr>
          <p:cNvSpPr txBox="1"/>
          <p:nvPr/>
        </p:nvSpPr>
        <p:spPr>
          <a:xfrm>
            <a:off x="9336088" y="3197306"/>
            <a:ext cx="2855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Gele kegel, dit is een passagiersschip </a:t>
            </a:r>
          </a:p>
        </p:txBody>
      </p:sp>
    </p:spTree>
    <p:extLst>
      <p:ext uri="{BB962C8B-B14F-4D97-AF65-F5344CB8AC3E}">
        <p14:creationId xmlns:p14="http://schemas.microsoft.com/office/powerpoint/2010/main" val="291897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8FBFC1-810D-798E-8790-F8AB790A8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de volgorde van de vletten?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D604DCB-C8A3-DF4F-254A-EA88A5E6DB73}"/>
              </a:ext>
            </a:extLst>
          </p:cNvPr>
          <p:cNvSpPr txBox="1"/>
          <p:nvPr/>
        </p:nvSpPr>
        <p:spPr>
          <a:xfrm>
            <a:off x="838200" y="1573695"/>
            <a:ext cx="1032058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200" dirty="0">
                <a:solidFill>
                  <a:schemeClr val="bg1"/>
                </a:solidFill>
              </a:rPr>
              <a:t>Wat is de volgorde van onze vletten aan de steiger, vanaf het Zeuntje gezien?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schemeClr val="bg1"/>
                </a:solidFill>
              </a:rPr>
              <a:t>294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schemeClr val="bg1"/>
                </a:solidFill>
              </a:rPr>
              <a:t>419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schemeClr val="bg1"/>
                </a:solidFill>
              </a:rPr>
              <a:t>495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schemeClr val="bg1"/>
                </a:solidFill>
              </a:rPr>
              <a:t>522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schemeClr val="bg1"/>
                </a:solidFill>
              </a:rPr>
              <a:t>687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schemeClr val="bg1"/>
                </a:solidFill>
              </a:rPr>
              <a:t>688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schemeClr val="bg1"/>
                </a:solidFill>
              </a:rPr>
              <a:t>925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11AAEB3-636E-7624-84B9-61E9E62DC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9"/>
          <a:stretch>
            <a:fillRect/>
          </a:stretch>
        </p:blipFill>
        <p:spPr>
          <a:xfrm>
            <a:off x="5672667" y="2521617"/>
            <a:ext cx="5122333" cy="336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67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8B9C9D-BF01-8732-EA72-1C06D792B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de volgorde van de vletten?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B3DE815-379A-F467-A96D-19389072AF30}"/>
              </a:ext>
            </a:extLst>
          </p:cNvPr>
          <p:cNvSpPr txBox="1"/>
          <p:nvPr/>
        </p:nvSpPr>
        <p:spPr>
          <a:xfrm>
            <a:off x="838200" y="1573695"/>
            <a:ext cx="52578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200" dirty="0">
                <a:solidFill>
                  <a:schemeClr val="bg1"/>
                </a:solidFill>
              </a:rPr>
              <a:t>Welke kleurcodes horen bij elke vlet?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schemeClr val="bg1"/>
                </a:solidFill>
              </a:rPr>
              <a:t>294		=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schemeClr val="bg1"/>
                </a:solidFill>
              </a:rPr>
              <a:t>419		=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schemeClr val="bg1"/>
                </a:solidFill>
              </a:rPr>
              <a:t>495		=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schemeClr val="bg1"/>
                </a:solidFill>
              </a:rPr>
              <a:t>522		=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schemeClr val="bg1"/>
                </a:solidFill>
              </a:rPr>
              <a:t>687		=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schemeClr val="bg1"/>
                </a:solidFill>
              </a:rPr>
              <a:t>688		=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schemeClr val="bg1"/>
                </a:solidFill>
              </a:rPr>
              <a:t>925		=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D5E721A-BF54-D618-55EB-FB0BC8021265}"/>
              </a:ext>
            </a:extLst>
          </p:cNvPr>
          <p:cNvSpPr txBox="1"/>
          <p:nvPr/>
        </p:nvSpPr>
        <p:spPr>
          <a:xfrm>
            <a:off x="3491354" y="1912249"/>
            <a:ext cx="786244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>
                <a:solidFill>
                  <a:srgbClr val="FFFF00"/>
                </a:solidFill>
              </a:rPr>
              <a:t>GEEL</a:t>
            </a:r>
          </a:p>
          <a:p>
            <a:endParaRPr lang="nl-NL" sz="2200" dirty="0">
              <a:solidFill>
                <a:schemeClr val="bg1"/>
              </a:solidFill>
            </a:endParaRPr>
          </a:p>
          <a:p>
            <a:r>
              <a:rPr lang="nl-NL" sz="2200" dirty="0">
                <a:solidFill>
                  <a:srgbClr val="FF0000"/>
                </a:solidFill>
              </a:rPr>
              <a:t>ROOD</a:t>
            </a:r>
          </a:p>
          <a:p>
            <a:endParaRPr lang="nl-NL" sz="2200" dirty="0">
              <a:solidFill>
                <a:schemeClr val="bg1"/>
              </a:solidFill>
            </a:endParaRPr>
          </a:p>
          <a:p>
            <a:r>
              <a:rPr lang="nl-NL" sz="2200" dirty="0">
                <a:solidFill>
                  <a:srgbClr val="FF00FF"/>
                </a:solidFill>
              </a:rPr>
              <a:t>PAARS/ROZE</a:t>
            </a:r>
          </a:p>
          <a:p>
            <a:endParaRPr lang="nl-NL" sz="2200" dirty="0">
              <a:solidFill>
                <a:schemeClr val="bg1"/>
              </a:solidFill>
            </a:endParaRPr>
          </a:p>
          <a:p>
            <a:r>
              <a:rPr lang="nl-NL" sz="2200" dirty="0">
                <a:solidFill>
                  <a:schemeClr val="bg1"/>
                </a:solidFill>
              </a:rPr>
              <a:t>ZWART (zelf inbeelden)</a:t>
            </a:r>
          </a:p>
          <a:p>
            <a:endParaRPr lang="nl-NL" sz="2200" dirty="0">
              <a:solidFill>
                <a:schemeClr val="bg1"/>
              </a:solidFill>
            </a:endParaRPr>
          </a:p>
          <a:p>
            <a:r>
              <a:rPr lang="nl-NL" sz="2200" dirty="0">
                <a:solidFill>
                  <a:srgbClr val="00B050"/>
                </a:solidFill>
              </a:rPr>
              <a:t>GROEN</a:t>
            </a:r>
          </a:p>
          <a:p>
            <a:endParaRPr lang="nl-NL" sz="2200" dirty="0">
              <a:solidFill>
                <a:schemeClr val="bg1"/>
              </a:solidFill>
            </a:endParaRPr>
          </a:p>
          <a:p>
            <a:r>
              <a:rPr lang="nl-NL" sz="2200" dirty="0">
                <a:solidFill>
                  <a:srgbClr val="996633"/>
                </a:solidFill>
              </a:rPr>
              <a:t>BRUIN</a:t>
            </a:r>
          </a:p>
          <a:p>
            <a:endParaRPr lang="nl-NL" sz="2200" dirty="0">
              <a:solidFill>
                <a:schemeClr val="bg1"/>
              </a:solidFill>
            </a:endParaRPr>
          </a:p>
          <a:p>
            <a:r>
              <a:rPr lang="nl-NL" sz="2200" dirty="0">
                <a:solidFill>
                  <a:srgbClr val="3434D6"/>
                </a:solidFill>
              </a:rPr>
              <a:t>BLAUW</a:t>
            </a:r>
          </a:p>
        </p:txBody>
      </p:sp>
    </p:spTree>
    <p:extLst>
      <p:ext uri="{BB962C8B-B14F-4D97-AF65-F5344CB8AC3E}">
        <p14:creationId xmlns:p14="http://schemas.microsoft.com/office/powerpoint/2010/main" val="308044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66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434D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D03DFB-51E9-0619-F453-B0441B8D9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9725"/>
            <a:ext cx="10515600" cy="1325563"/>
          </a:xfrm>
        </p:spPr>
        <p:txBody>
          <a:bodyPr>
            <a:normAutofit/>
          </a:bodyPr>
          <a:lstStyle/>
          <a:p>
            <a:r>
              <a:rPr lang="nl-NL" sz="6600" dirty="0"/>
              <a:t>Einde!!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2C0FBFDC-4C6B-F1D1-D5AA-3DCAC81114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4" b="11710"/>
          <a:stretch>
            <a:fillRect/>
          </a:stretch>
        </p:blipFill>
        <p:spPr>
          <a:xfrm>
            <a:off x="2994476" y="1665288"/>
            <a:ext cx="6203047" cy="4124441"/>
          </a:xfrm>
          <a:prstGeom prst="rect">
            <a:avLst/>
          </a:prstGeom>
        </p:spPr>
      </p:pic>
      <p:sp>
        <p:nvSpPr>
          <p:cNvPr id="6" name="Tekstballon: ovaal 5">
            <a:extLst>
              <a:ext uri="{FF2B5EF4-FFF2-40B4-BE49-F238E27FC236}">
                <a16:creationId xmlns:a16="http://schemas.microsoft.com/office/drawing/2014/main" id="{EF43949C-E765-D4EA-3437-421EADD6B6B9}"/>
              </a:ext>
            </a:extLst>
          </p:cNvPr>
          <p:cNvSpPr/>
          <p:nvPr/>
        </p:nvSpPr>
        <p:spPr>
          <a:xfrm>
            <a:off x="5418666" y="2990851"/>
            <a:ext cx="2032000" cy="1041400"/>
          </a:xfrm>
          <a:prstGeom prst="wedgeEllipseCallou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819119C-2B10-D25F-FF11-166D5E04BEBB}"/>
              </a:ext>
            </a:extLst>
          </p:cNvPr>
          <p:cNvSpPr txBox="1"/>
          <p:nvPr/>
        </p:nvSpPr>
        <p:spPr>
          <a:xfrm>
            <a:off x="5612585" y="3326885"/>
            <a:ext cx="1644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err="1"/>
              <a:t>ZZZZzzZZzz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196834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B91CA7-6FC2-6ED6-F93F-313E48AFB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Zeiltermen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16FACDC-88F5-A99F-140A-67754BEF9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950" y="1690688"/>
            <a:ext cx="10515600" cy="4351338"/>
          </a:xfrm>
        </p:spPr>
        <p:txBody>
          <a:bodyPr/>
          <a:lstStyle/>
          <a:p>
            <a:r>
              <a:rPr lang="nl-NL" dirty="0"/>
              <a:t>Bakboord = Links</a:t>
            </a:r>
          </a:p>
          <a:p>
            <a:r>
              <a:rPr lang="nl-NL" dirty="0"/>
              <a:t>Stuurboord = Rechts </a:t>
            </a:r>
          </a:p>
          <a:p>
            <a:pPr marL="0" indent="0">
              <a:buNone/>
            </a:pPr>
            <a:r>
              <a:rPr lang="nl-NL" dirty="0"/>
              <a:t>Dit geld alleen als je vanaf het achterdek </a:t>
            </a:r>
          </a:p>
          <a:p>
            <a:pPr marL="0" indent="0">
              <a:buNone/>
            </a:pPr>
            <a:r>
              <a:rPr lang="nl-NL" dirty="0"/>
              <a:t>voren kijkt!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b="1" dirty="0"/>
              <a:t>Ezelsbruggetje:</a:t>
            </a:r>
          </a:p>
          <a:p>
            <a:pPr marL="0" indent="0">
              <a:buNone/>
            </a:pPr>
            <a:endParaRPr lang="nl-NL" b="1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28322E8F-0587-B308-CC63-57F2C0000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00" y="1424922"/>
            <a:ext cx="4011805" cy="450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B3808567-9BB9-22EB-9655-A605CEE1DC03}"/>
              </a:ext>
            </a:extLst>
          </p:cNvPr>
          <p:cNvSpPr txBox="1"/>
          <p:nvPr/>
        </p:nvSpPr>
        <p:spPr>
          <a:xfrm>
            <a:off x="-152400" y="4749364"/>
            <a:ext cx="668655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nl-NL" sz="2000" dirty="0" err="1">
                <a:solidFill>
                  <a:schemeClr val="bg1"/>
                </a:solidFill>
              </a:rPr>
              <a:t>Ba</a:t>
            </a:r>
            <a:r>
              <a:rPr lang="nl-NL" sz="2000" b="1" u="sng" dirty="0" err="1">
                <a:solidFill>
                  <a:srgbClr val="FF0000"/>
                </a:solidFill>
              </a:rPr>
              <a:t>K</a:t>
            </a:r>
            <a:r>
              <a:rPr lang="nl-NL" sz="2000" dirty="0" err="1">
                <a:solidFill>
                  <a:schemeClr val="bg1"/>
                </a:solidFill>
              </a:rPr>
              <a:t>boord</a:t>
            </a:r>
            <a:r>
              <a:rPr lang="nl-NL" sz="2000" dirty="0">
                <a:solidFill>
                  <a:schemeClr val="bg1"/>
                </a:solidFill>
              </a:rPr>
              <a:t>	=	</a:t>
            </a:r>
            <a:r>
              <a:rPr lang="nl-NL" sz="2000" dirty="0" err="1">
                <a:solidFill>
                  <a:schemeClr val="bg1"/>
                </a:solidFill>
              </a:rPr>
              <a:t>Lin</a:t>
            </a:r>
            <a:r>
              <a:rPr lang="nl-NL" sz="2000" b="1" u="sng" dirty="0" err="1">
                <a:solidFill>
                  <a:srgbClr val="FF0000"/>
                </a:solidFill>
              </a:rPr>
              <a:t>K</a:t>
            </a:r>
            <a:r>
              <a:rPr lang="nl-NL" sz="2000" dirty="0" err="1">
                <a:solidFill>
                  <a:schemeClr val="bg1"/>
                </a:solidFill>
              </a:rPr>
              <a:t>s</a:t>
            </a:r>
            <a:endParaRPr lang="nl-NL" sz="2000" dirty="0">
              <a:solidFill>
                <a:schemeClr val="bg1"/>
              </a:solidFill>
            </a:endParaRPr>
          </a:p>
          <a:p>
            <a:pPr lvl="2"/>
            <a:r>
              <a:rPr lang="nl-NL" sz="2000" dirty="0" err="1">
                <a:solidFill>
                  <a:schemeClr val="bg1"/>
                </a:solidFill>
              </a:rPr>
              <a:t>Stuu</a:t>
            </a:r>
            <a:r>
              <a:rPr lang="nl-NL" sz="2000" b="1" u="sng" dirty="0" err="1">
                <a:solidFill>
                  <a:srgbClr val="00B050"/>
                </a:solidFill>
              </a:rPr>
              <a:t>R</a:t>
            </a:r>
            <a:r>
              <a:rPr lang="nl-NL" sz="2000" dirty="0" err="1">
                <a:solidFill>
                  <a:schemeClr val="bg1"/>
                </a:solidFill>
              </a:rPr>
              <a:t>boord</a:t>
            </a:r>
            <a:r>
              <a:rPr lang="nl-NL" sz="2000" dirty="0">
                <a:solidFill>
                  <a:schemeClr val="bg1"/>
                </a:solidFill>
              </a:rPr>
              <a:t>	=	</a:t>
            </a:r>
            <a:r>
              <a:rPr lang="nl-NL" sz="2000" b="1" u="sng" dirty="0">
                <a:solidFill>
                  <a:srgbClr val="00B050"/>
                </a:solidFill>
              </a:rPr>
              <a:t>R</a:t>
            </a:r>
            <a:r>
              <a:rPr lang="nl-NL" sz="2000" dirty="0">
                <a:solidFill>
                  <a:schemeClr val="bg1"/>
                </a:solidFill>
              </a:rPr>
              <a:t>echts</a:t>
            </a:r>
          </a:p>
          <a:p>
            <a:pPr lvl="2"/>
            <a:r>
              <a:rPr lang="nl-NL" sz="2000" dirty="0">
                <a:solidFill>
                  <a:schemeClr val="bg1"/>
                </a:solidFill>
              </a:rPr>
              <a:t>Het </a:t>
            </a:r>
            <a:r>
              <a:rPr lang="nl-NL" sz="2000" dirty="0" err="1">
                <a:solidFill>
                  <a:schemeClr val="bg1"/>
                </a:solidFill>
              </a:rPr>
              <a:t>wrikgat</a:t>
            </a:r>
            <a:r>
              <a:rPr lang="nl-NL" sz="2000" dirty="0">
                <a:solidFill>
                  <a:schemeClr val="bg1"/>
                </a:solidFill>
              </a:rPr>
              <a:t> zit aan stuurboord!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6144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29D13D-01C4-124A-20D5-DD71A537A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Zeiltermen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A9D30A-D3D0-4378-006A-614429F7D1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Hogerwal	=	</a:t>
            </a:r>
          </a:p>
          <a:p>
            <a:pPr marL="0" indent="0">
              <a:buNone/>
            </a:pPr>
            <a:r>
              <a:rPr lang="nl-NL" i="1" dirty="0"/>
              <a:t>de kant waar de wind </a:t>
            </a:r>
            <a:r>
              <a:rPr lang="nl-NL" b="1" i="1" u="sng" dirty="0">
                <a:solidFill>
                  <a:srgbClr val="FFC000"/>
                </a:solidFill>
              </a:rPr>
              <a:t>vandaan</a:t>
            </a:r>
            <a:r>
              <a:rPr lang="nl-NL" i="1" dirty="0"/>
              <a:t> waait</a:t>
            </a:r>
          </a:p>
          <a:p>
            <a:pPr marL="0" indent="0">
              <a:buNone/>
            </a:pPr>
            <a:endParaRPr lang="nl-NL" i="1" dirty="0"/>
          </a:p>
          <a:p>
            <a:pPr marL="0" indent="0">
              <a:buNone/>
            </a:pPr>
            <a:r>
              <a:rPr lang="nl-NL" dirty="0"/>
              <a:t>Lagerwal</a:t>
            </a:r>
            <a:r>
              <a:rPr lang="nl-NL" i="1" dirty="0"/>
              <a:t>	=</a:t>
            </a:r>
          </a:p>
          <a:p>
            <a:pPr marL="0" indent="0">
              <a:buNone/>
            </a:pPr>
            <a:r>
              <a:rPr lang="nl-NL" i="1" dirty="0"/>
              <a:t>de kant waar de wind </a:t>
            </a:r>
            <a:r>
              <a:rPr lang="nl-NL" b="1" i="1" u="sng" dirty="0">
                <a:solidFill>
                  <a:srgbClr val="FFC000"/>
                </a:solidFill>
              </a:rPr>
              <a:t>naartoe</a:t>
            </a:r>
            <a:r>
              <a:rPr lang="nl-NL" i="1" dirty="0"/>
              <a:t> waait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D41F60D-A866-8B84-9ACB-F68659B28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9239" y="855016"/>
            <a:ext cx="3779520" cy="514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6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948583-2D0C-DED6-056C-CD22C7A6E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Klein testje</a:t>
            </a:r>
          </a:p>
        </p:txBody>
      </p:sp>
      <p:pic>
        <p:nvPicPr>
          <p:cNvPr id="4" name="Picture 2" descr="3. Hoger en lagerwal">
            <a:extLst>
              <a:ext uri="{FF2B5EF4-FFF2-40B4-BE49-F238E27FC236}">
                <a16:creationId xmlns:a16="http://schemas.microsoft.com/office/drawing/2014/main" id="{EC55B0F1-2116-50EE-17E1-57C1DC2FC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218" y="1966912"/>
            <a:ext cx="6619564" cy="292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AE0F2BAA-8697-1CBE-1895-D23E7CE84696}"/>
              </a:ext>
            </a:extLst>
          </p:cNvPr>
          <p:cNvSpPr/>
          <p:nvPr/>
        </p:nvSpPr>
        <p:spPr>
          <a:xfrm>
            <a:off x="6496050" y="2657475"/>
            <a:ext cx="1400175" cy="847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DBB584BD-C042-BBAD-8B81-3475AA85B402}"/>
              </a:ext>
            </a:extLst>
          </p:cNvPr>
          <p:cNvSpPr/>
          <p:nvPr/>
        </p:nvSpPr>
        <p:spPr>
          <a:xfrm>
            <a:off x="6753225" y="3861752"/>
            <a:ext cx="952500" cy="438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040FD3E-0F0C-6836-D8BD-424D7B1C3EF5}"/>
              </a:ext>
            </a:extLst>
          </p:cNvPr>
          <p:cNvSpPr/>
          <p:nvPr/>
        </p:nvSpPr>
        <p:spPr>
          <a:xfrm>
            <a:off x="6496050" y="3861752"/>
            <a:ext cx="952500" cy="438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45F96ACF-1E82-D5F3-D04B-038556B35A67}"/>
              </a:ext>
            </a:extLst>
          </p:cNvPr>
          <p:cNvSpPr/>
          <p:nvPr/>
        </p:nvSpPr>
        <p:spPr>
          <a:xfrm>
            <a:off x="3266668" y="2861944"/>
            <a:ext cx="952500" cy="438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99F3E83D-A318-6E98-2143-27915C01E4C9}"/>
              </a:ext>
            </a:extLst>
          </p:cNvPr>
          <p:cNvSpPr/>
          <p:nvPr/>
        </p:nvSpPr>
        <p:spPr>
          <a:xfrm>
            <a:off x="3023780" y="3706175"/>
            <a:ext cx="542925" cy="438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851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F0DF41-DFA8-E93A-33CC-9559A0975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leg ik een vlet vast?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B7F1139-145B-9072-1105-3B86D4BD2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We leggen de vlet altijd vast met 3 lijnen, ook als je er maar even ligt!</a:t>
            </a:r>
          </a:p>
          <a:p>
            <a:r>
              <a:rPr lang="nl-NL" sz="2400" dirty="0"/>
              <a:t>Voorland </a:t>
            </a:r>
          </a:p>
          <a:p>
            <a:r>
              <a:rPr lang="nl-NL" sz="2400" dirty="0"/>
              <a:t>Achterland </a:t>
            </a:r>
          </a:p>
          <a:p>
            <a:r>
              <a:rPr lang="nl-NL" sz="2400" dirty="0">
                <a:solidFill>
                  <a:srgbClr val="FFFF00"/>
                </a:solidFill>
              </a:rPr>
              <a:t>Spring </a:t>
            </a:r>
            <a:r>
              <a:rPr lang="nl-NL" sz="2400" dirty="0"/>
              <a:t>→ om de vlet extra goed vast te leggen en schade te voorkomen</a:t>
            </a:r>
          </a:p>
          <a:p>
            <a:pPr marL="0" indent="0">
              <a:buNone/>
            </a:pPr>
            <a:r>
              <a:rPr lang="nl-NL" sz="2400" dirty="0"/>
              <a:t>De spring leg je altijd vanaf de boot tegen de wind in!</a:t>
            </a:r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1C8B63FB-B7B5-576D-D612-8A4708AB7DC5}"/>
              </a:ext>
            </a:extLst>
          </p:cNvPr>
          <p:cNvGrpSpPr/>
          <p:nvPr/>
        </p:nvGrpSpPr>
        <p:grpSpPr>
          <a:xfrm>
            <a:off x="2202187" y="3978464"/>
            <a:ext cx="7671601" cy="2879536"/>
            <a:chOff x="2216802" y="3864501"/>
            <a:chExt cx="7787625" cy="2880000"/>
          </a:xfrm>
        </p:grpSpPr>
        <p:sp>
          <p:nvSpPr>
            <p:cNvPr id="6" name="Stroomdiagram: Of 5">
              <a:extLst>
                <a:ext uri="{FF2B5EF4-FFF2-40B4-BE49-F238E27FC236}">
                  <a16:creationId xmlns:a16="http://schemas.microsoft.com/office/drawing/2014/main" id="{1779B3E8-E608-742B-64C6-9779D8AD83A3}"/>
                </a:ext>
              </a:extLst>
            </p:cNvPr>
            <p:cNvSpPr/>
            <p:nvPr/>
          </p:nvSpPr>
          <p:spPr>
            <a:xfrm>
              <a:off x="4908543" y="5155097"/>
              <a:ext cx="144000" cy="144000"/>
            </a:xfrm>
            <a:prstGeom prst="flowChartOr">
              <a:avLst/>
            </a:prstGeom>
            <a:solidFill>
              <a:srgbClr val="191919"/>
            </a:solidFill>
            <a:ln>
              <a:solidFill>
                <a:srgbClr val="1919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Stroomdiagram: Of 6">
              <a:extLst>
                <a:ext uri="{FF2B5EF4-FFF2-40B4-BE49-F238E27FC236}">
                  <a16:creationId xmlns:a16="http://schemas.microsoft.com/office/drawing/2014/main" id="{A2B99A47-CBB1-5551-DF5C-45FAD2AC1931}"/>
                </a:ext>
              </a:extLst>
            </p:cNvPr>
            <p:cNvSpPr/>
            <p:nvPr/>
          </p:nvSpPr>
          <p:spPr>
            <a:xfrm>
              <a:off x="7134228" y="5155097"/>
              <a:ext cx="144000" cy="144000"/>
            </a:xfrm>
            <a:prstGeom prst="flowChartOr">
              <a:avLst/>
            </a:prstGeom>
            <a:solidFill>
              <a:srgbClr val="191919"/>
            </a:solidFill>
            <a:ln>
              <a:solidFill>
                <a:srgbClr val="1919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Stroomdiagram: Of 7">
              <a:extLst>
                <a:ext uri="{FF2B5EF4-FFF2-40B4-BE49-F238E27FC236}">
                  <a16:creationId xmlns:a16="http://schemas.microsoft.com/office/drawing/2014/main" id="{A821F514-9A58-535A-7AFD-1A08CDBE1313}"/>
                </a:ext>
              </a:extLst>
            </p:cNvPr>
            <p:cNvSpPr/>
            <p:nvPr/>
          </p:nvSpPr>
          <p:spPr>
            <a:xfrm>
              <a:off x="8844418" y="5155097"/>
              <a:ext cx="144000" cy="144000"/>
            </a:xfrm>
            <a:prstGeom prst="flowChartOr">
              <a:avLst/>
            </a:prstGeom>
            <a:solidFill>
              <a:srgbClr val="191919"/>
            </a:solidFill>
            <a:ln>
              <a:solidFill>
                <a:srgbClr val="1919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Stroomdiagram: Of 8">
              <a:extLst>
                <a:ext uri="{FF2B5EF4-FFF2-40B4-BE49-F238E27FC236}">
                  <a16:creationId xmlns:a16="http://schemas.microsoft.com/office/drawing/2014/main" id="{C33D09BB-5A93-6819-0E3A-CF18B82AE132}"/>
                </a:ext>
              </a:extLst>
            </p:cNvPr>
            <p:cNvSpPr/>
            <p:nvPr/>
          </p:nvSpPr>
          <p:spPr>
            <a:xfrm>
              <a:off x="3150596" y="5196245"/>
              <a:ext cx="144000" cy="144000"/>
            </a:xfrm>
            <a:prstGeom prst="flowChartOr">
              <a:avLst/>
            </a:prstGeom>
            <a:solidFill>
              <a:srgbClr val="191919"/>
            </a:solidFill>
            <a:ln>
              <a:solidFill>
                <a:srgbClr val="1919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3D56FF98-4AD2-76BF-5FBB-B369C701FD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686" t="30047" r="4661" b="19533"/>
            <a:stretch/>
          </p:blipFill>
          <p:spPr>
            <a:xfrm>
              <a:off x="2216802" y="3864501"/>
              <a:ext cx="7787625" cy="2880000"/>
            </a:xfrm>
            <a:prstGeom prst="rect">
              <a:avLst/>
            </a:prstGeom>
          </p:spPr>
        </p:pic>
        <p:cxnSp>
          <p:nvCxnSpPr>
            <p:cNvPr id="11" name="Rechte verbindingslijn 10">
              <a:extLst>
                <a:ext uri="{FF2B5EF4-FFF2-40B4-BE49-F238E27FC236}">
                  <a16:creationId xmlns:a16="http://schemas.microsoft.com/office/drawing/2014/main" id="{2C47F3E3-AAD5-91AE-455F-02168F819A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80543" y="5340245"/>
              <a:ext cx="2297685" cy="83195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ep 12">
            <a:extLst>
              <a:ext uri="{FF2B5EF4-FFF2-40B4-BE49-F238E27FC236}">
                <a16:creationId xmlns:a16="http://schemas.microsoft.com/office/drawing/2014/main" id="{14256323-0E2D-3522-F1C5-E4AC320F0A00}"/>
              </a:ext>
            </a:extLst>
          </p:cNvPr>
          <p:cNvGrpSpPr/>
          <p:nvPr/>
        </p:nvGrpSpPr>
        <p:grpSpPr>
          <a:xfrm>
            <a:off x="2202187" y="3978464"/>
            <a:ext cx="7671600" cy="2879536"/>
            <a:chOff x="2286275" y="3828477"/>
            <a:chExt cx="7671600" cy="2879536"/>
          </a:xfrm>
        </p:grpSpPr>
        <p:sp>
          <p:nvSpPr>
            <p:cNvPr id="14" name="Stroomdiagram: Of 13">
              <a:extLst>
                <a:ext uri="{FF2B5EF4-FFF2-40B4-BE49-F238E27FC236}">
                  <a16:creationId xmlns:a16="http://schemas.microsoft.com/office/drawing/2014/main" id="{8DAAE62C-1838-DB34-62DD-36A3E57D2D96}"/>
                </a:ext>
              </a:extLst>
            </p:cNvPr>
            <p:cNvSpPr/>
            <p:nvPr/>
          </p:nvSpPr>
          <p:spPr>
            <a:xfrm>
              <a:off x="4908543" y="5155097"/>
              <a:ext cx="144000" cy="144000"/>
            </a:xfrm>
            <a:prstGeom prst="flowChartOr">
              <a:avLst/>
            </a:prstGeom>
            <a:solidFill>
              <a:srgbClr val="191919"/>
            </a:solidFill>
            <a:ln>
              <a:solidFill>
                <a:srgbClr val="1919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Stroomdiagram: Of 14">
              <a:extLst>
                <a:ext uri="{FF2B5EF4-FFF2-40B4-BE49-F238E27FC236}">
                  <a16:creationId xmlns:a16="http://schemas.microsoft.com/office/drawing/2014/main" id="{317ADF3C-92C7-7C0A-5819-19A1C938F681}"/>
                </a:ext>
              </a:extLst>
            </p:cNvPr>
            <p:cNvSpPr/>
            <p:nvPr/>
          </p:nvSpPr>
          <p:spPr>
            <a:xfrm>
              <a:off x="7134228" y="5155097"/>
              <a:ext cx="144000" cy="144000"/>
            </a:xfrm>
            <a:prstGeom prst="flowChartOr">
              <a:avLst/>
            </a:prstGeom>
            <a:solidFill>
              <a:srgbClr val="191919"/>
            </a:solidFill>
            <a:ln>
              <a:solidFill>
                <a:srgbClr val="1919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Stroomdiagram: Of 15">
              <a:extLst>
                <a:ext uri="{FF2B5EF4-FFF2-40B4-BE49-F238E27FC236}">
                  <a16:creationId xmlns:a16="http://schemas.microsoft.com/office/drawing/2014/main" id="{64528D2F-3EF9-3BB9-6619-C70FD43ED732}"/>
                </a:ext>
              </a:extLst>
            </p:cNvPr>
            <p:cNvSpPr/>
            <p:nvPr/>
          </p:nvSpPr>
          <p:spPr>
            <a:xfrm>
              <a:off x="8844418" y="5155097"/>
              <a:ext cx="144000" cy="144000"/>
            </a:xfrm>
            <a:prstGeom prst="flowChartOr">
              <a:avLst/>
            </a:prstGeom>
            <a:solidFill>
              <a:srgbClr val="191919"/>
            </a:solidFill>
            <a:ln>
              <a:solidFill>
                <a:srgbClr val="1919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Stroomdiagram: Of 16">
              <a:extLst>
                <a:ext uri="{FF2B5EF4-FFF2-40B4-BE49-F238E27FC236}">
                  <a16:creationId xmlns:a16="http://schemas.microsoft.com/office/drawing/2014/main" id="{15C0DF6D-D0D0-6D72-CFE0-520DEFDE00A0}"/>
                </a:ext>
              </a:extLst>
            </p:cNvPr>
            <p:cNvSpPr/>
            <p:nvPr/>
          </p:nvSpPr>
          <p:spPr>
            <a:xfrm>
              <a:off x="3150596" y="5196245"/>
              <a:ext cx="144000" cy="144000"/>
            </a:xfrm>
            <a:prstGeom prst="flowChartOr">
              <a:avLst/>
            </a:prstGeom>
            <a:solidFill>
              <a:srgbClr val="191919"/>
            </a:solidFill>
            <a:ln>
              <a:solidFill>
                <a:srgbClr val="1919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8" name="Tijdelijke aanduiding voor inhoud 4">
              <a:extLst>
                <a:ext uri="{FF2B5EF4-FFF2-40B4-BE49-F238E27FC236}">
                  <a16:creationId xmlns:a16="http://schemas.microsoft.com/office/drawing/2014/main" id="{21CCD90E-CCDD-9255-6515-9C0073A42B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302" t="32841" r="3208" b="19432"/>
            <a:stretch/>
          </p:blipFill>
          <p:spPr>
            <a:xfrm>
              <a:off x="2286275" y="3828477"/>
              <a:ext cx="7671600" cy="2879536"/>
            </a:xfrm>
            <a:prstGeom prst="rect">
              <a:avLst/>
            </a:prstGeom>
          </p:spPr>
        </p:pic>
        <p:cxnSp>
          <p:nvCxnSpPr>
            <p:cNvPr id="19" name="Rechte verbindingslijn 18">
              <a:extLst>
                <a:ext uri="{FF2B5EF4-FFF2-40B4-BE49-F238E27FC236}">
                  <a16:creationId xmlns:a16="http://schemas.microsoft.com/office/drawing/2014/main" id="{9EB5C252-411A-284B-F48D-274D5287C4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24292" y="5268245"/>
              <a:ext cx="2581936" cy="88804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8451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313F50-2BE4-71AA-B61E-442D419E6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Roeien in theorie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D64DF99-4842-DB77-522C-7E61C1060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Op een Lelievlet roeien we met 2, 4 of 6 personen </a:t>
            </a:r>
          </a:p>
          <a:p>
            <a:r>
              <a:rPr lang="nl-NL" dirty="0"/>
              <a:t>Ook is er een roerganger → geeft commando’s</a:t>
            </a:r>
          </a:p>
        </p:txBody>
      </p:sp>
      <p:pic>
        <p:nvPicPr>
          <p:cNvPr id="7170" name="Picture 2" descr="Zomerkamp week 2 378">
            <a:extLst>
              <a:ext uri="{FF2B5EF4-FFF2-40B4-BE49-F238E27FC236}">
                <a16:creationId xmlns:a16="http://schemas.microsoft.com/office/drawing/2014/main" id="{54B27B83-5EDD-BCAD-753C-E9058D8CE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3006725"/>
            <a:ext cx="531495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17E264FA-31AC-E634-1D4A-44E7EBC6252D}"/>
              </a:ext>
            </a:extLst>
          </p:cNvPr>
          <p:cNvCxnSpPr/>
          <p:nvPr/>
        </p:nvCxnSpPr>
        <p:spPr>
          <a:xfrm flipH="1">
            <a:off x="5162550" y="3619500"/>
            <a:ext cx="3390900" cy="1019175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>
            <a:extLst>
              <a:ext uri="{FF2B5EF4-FFF2-40B4-BE49-F238E27FC236}">
                <a16:creationId xmlns:a16="http://schemas.microsoft.com/office/drawing/2014/main" id="{1FB34065-B885-B230-9030-BA07A77079A2}"/>
              </a:ext>
            </a:extLst>
          </p:cNvPr>
          <p:cNvSpPr txBox="1"/>
          <p:nvPr/>
        </p:nvSpPr>
        <p:spPr>
          <a:xfrm>
            <a:off x="8667750" y="3357890"/>
            <a:ext cx="2200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</a:rPr>
              <a:t>Roerganger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4900D918-224A-9E4A-FD8D-59393442F145}"/>
              </a:ext>
            </a:extLst>
          </p:cNvPr>
          <p:cNvSpPr txBox="1"/>
          <p:nvPr/>
        </p:nvSpPr>
        <p:spPr>
          <a:xfrm>
            <a:off x="8334375" y="5067300"/>
            <a:ext cx="2200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</a:rPr>
              <a:t>Roeiers</a:t>
            </a:r>
          </a:p>
        </p:txBody>
      </p:sp>
      <p:cxnSp>
        <p:nvCxnSpPr>
          <p:cNvPr id="19" name="Rechte verbindingslijn met pijl 18">
            <a:extLst>
              <a:ext uri="{FF2B5EF4-FFF2-40B4-BE49-F238E27FC236}">
                <a16:creationId xmlns:a16="http://schemas.microsoft.com/office/drawing/2014/main" id="{49F5267A-A93F-07F9-C08C-0CD515B985BB}"/>
              </a:ext>
            </a:extLst>
          </p:cNvPr>
          <p:cNvCxnSpPr>
            <a:cxnSpLocks/>
          </p:cNvCxnSpPr>
          <p:nvPr/>
        </p:nvCxnSpPr>
        <p:spPr>
          <a:xfrm flipH="1" flipV="1">
            <a:off x="3914775" y="5251450"/>
            <a:ext cx="4305300" cy="77460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met pijl 20">
            <a:extLst>
              <a:ext uri="{FF2B5EF4-FFF2-40B4-BE49-F238E27FC236}">
                <a16:creationId xmlns:a16="http://schemas.microsoft.com/office/drawing/2014/main" id="{81632B59-9DB4-B5A7-528E-BDF1149405AC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3390900" y="5023971"/>
            <a:ext cx="4943475" cy="304939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589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theme/theme1.xml><?xml version="1.0" encoding="utf-8"?>
<a:theme xmlns:a="http://schemas.openxmlformats.org/drawingml/2006/main" name="Kantoorthema">
  <a:themeElements>
    <a:clrScheme name="Aangepast 1">
      <a:dk1>
        <a:srgbClr val="FFFFFF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angepast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2042</Words>
  <Application>Microsoft Office PowerPoint</Application>
  <PresentationFormat>Breedbeeld</PresentationFormat>
  <Paragraphs>359</Paragraphs>
  <Slides>45</Slides>
  <Notes>3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45</vt:i4>
      </vt:variant>
    </vt:vector>
  </HeadingPairs>
  <TitlesOfParts>
    <vt:vector size="50" baseType="lpstr">
      <vt:lpstr>Arial</vt:lpstr>
      <vt:lpstr>Calibri</vt:lpstr>
      <vt:lpstr>Times New Roman</vt:lpstr>
      <vt:lpstr>Kantoorthema</vt:lpstr>
      <vt:lpstr>Image</vt:lpstr>
      <vt:lpstr>PowerPoint-presentatie</vt:lpstr>
      <vt:lpstr>Wat valt er te behalen?</vt:lpstr>
      <vt:lpstr>Belangrijk Schiemanswerk (knopen)</vt:lpstr>
      <vt:lpstr>Zeiltermen</vt:lpstr>
      <vt:lpstr>Zeiltermen </vt:lpstr>
      <vt:lpstr>Zeiltermen</vt:lpstr>
      <vt:lpstr>Klein testje</vt:lpstr>
      <vt:lpstr>Hoe leg ik een vlet vast? </vt:lpstr>
      <vt:lpstr>Roeien in theorie</vt:lpstr>
      <vt:lpstr>Roeien in theorie, Commando’s</vt:lpstr>
      <vt:lpstr> Roeien in theorie, een commando uitvoeren</vt:lpstr>
      <vt:lpstr>Roeien in theorie, de verschillende commando’s</vt:lpstr>
      <vt:lpstr>Roeien in theorie, een voorbeeld</vt:lpstr>
      <vt:lpstr>Roeien in theorie, met de punt aanleggen</vt:lpstr>
      <vt:lpstr>Roeien in theorie, met de spiegel aanleggen R2</vt:lpstr>
      <vt:lpstr>Roeien in theorie, Let op!</vt:lpstr>
      <vt:lpstr>Veiligheid, Geschikte kleding aan boord</vt:lpstr>
      <vt:lpstr>Veiligheid, Reddingsvest</vt:lpstr>
      <vt:lpstr>Veiligheid, Hoe draag ik een reddingsvest? </vt:lpstr>
      <vt:lpstr>Veiligheid, Onweer; Wat nu?</vt:lpstr>
      <vt:lpstr>Veiligheid, Dode hoek.</vt:lpstr>
      <vt:lpstr>Binnenvaart Politie Reglement (BPR)</vt:lpstr>
      <vt:lpstr>BPR, Betonning</vt:lpstr>
      <vt:lpstr>BPR, Betonning</vt:lpstr>
      <vt:lpstr>BPR, Betonning, splitsingen</vt:lpstr>
      <vt:lpstr>BPR, Betonning, splitsingen</vt:lpstr>
      <vt:lpstr>BPR, Betonning, splitsingen</vt:lpstr>
      <vt:lpstr>BPR, Klein of GROOT schip</vt:lpstr>
      <vt:lpstr>BPR, voorbeelden</vt:lpstr>
      <vt:lpstr>BPR, voorbeelden</vt:lpstr>
      <vt:lpstr>BPR, Borden</vt:lpstr>
      <vt:lpstr>BPR, Borden</vt:lpstr>
      <vt:lpstr>BPR, Borden</vt:lpstr>
      <vt:lpstr>BPR, Borden</vt:lpstr>
      <vt:lpstr>BPR, Borden</vt:lpstr>
      <vt:lpstr>BPR, Borden</vt:lpstr>
      <vt:lpstr>BPR, Bruggen en sluizen (in bedrijf)</vt:lpstr>
      <vt:lpstr>BPR, Bruggen en sluizen (in bedrijf)</vt:lpstr>
      <vt:lpstr>BPR, Bruggen en sluizen (Buiten bedrijf)</vt:lpstr>
      <vt:lpstr>BPR, Bruggen en sluizen Test</vt:lpstr>
      <vt:lpstr>BPR, Tekens van schepen</vt:lpstr>
      <vt:lpstr>BPR, Tekens van schepen Test</vt:lpstr>
      <vt:lpstr>Wat is de volgorde van de vletten? </vt:lpstr>
      <vt:lpstr>Wat is de volgorde van de vletten? </vt:lpstr>
      <vt:lpstr>Einde!!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hylke homminga</dc:creator>
  <cp:lastModifiedBy>Felix Ellenbroek</cp:lastModifiedBy>
  <cp:revision>2</cp:revision>
  <dcterms:created xsi:type="dcterms:W3CDTF">2026-03-29T19:02:46Z</dcterms:created>
  <dcterms:modified xsi:type="dcterms:W3CDTF">2026-04-07T15:50:06Z</dcterms:modified>
</cp:coreProperties>
</file>